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8" r:id="rId2"/>
    <p:sldId id="256" r:id="rId3"/>
    <p:sldId id="257" r:id="rId4"/>
    <p:sldId id="259" r:id="rId5"/>
    <p:sldId id="260" r:id="rId6"/>
    <p:sldId id="28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8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332" r:id="rId33"/>
    <p:sldId id="285" r:id="rId34"/>
    <p:sldId id="286" r:id="rId35"/>
    <p:sldId id="287" r:id="rId36"/>
    <p:sldId id="290" r:id="rId37"/>
    <p:sldId id="291" r:id="rId38"/>
    <p:sldId id="292" r:id="rId39"/>
    <p:sldId id="293" r:id="rId40"/>
    <p:sldId id="333" r:id="rId41"/>
    <p:sldId id="294" r:id="rId42"/>
    <p:sldId id="295" r:id="rId43"/>
    <p:sldId id="334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38" r:id="rId57"/>
    <p:sldId id="308" r:id="rId58"/>
    <p:sldId id="335" r:id="rId59"/>
    <p:sldId id="309" r:id="rId60"/>
    <p:sldId id="311" r:id="rId61"/>
    <p:sldId id="310" r:id="rId62"/>
    <p:sldId id="312" r:id="rId63"/>
    <p:sldId id="340" r:id="rId64"/>
    <p:sldId id="341" r:id="rId65"/>
    <p:sldId id="336" r:id="rId66"/>
    <p:sldId id="337" r:id="rId67"/>
    <p:sldId id="313" r:id="rId68"/>
    <p:sldId id="314" r:id="rId69"/>
    <p:sldId id="315" r:id="rId70"/>
    <p:sldId id="339" r:id="rId71"/>
    <p:sldId id="316" r:id="rId72"/>
    <p:sldId id="317" r:id="rId73"/>
    <p:sldId id="318" r:id="rId74"/>
    <p:sldId id="319" r:id="rId75"/>
    <p:sldId id="320" r:id="rId76"/>
    <p:sldId id="321" r:id="rId77"/>
    <p:sldId id="322" r:id="rId78"/>
    <p:sldId id="342" r:id="rId79"/>
    <p:sldId id="323" r:id="rId80"/>
    <p:sldId id="331" r:id="rId81"/>
    <p:sldId id="346" r:id="rId82"/>
    <p:sldId id="347" r:id="rId83"/>
    <p:sldId id="325" r:id="rId84"/>
    <p:sldId id="326" r:id="rId85"/>
    <p:sldId id="344" r:id="rId86"/>
    <p:sldId id="327" r:id="rId87"/>
    <p:sldId id="328" r:id="rId88"/>
    <p:sldId id="345" r:id="rId89"/>
    <p:sldId id="329" r:id="rId90"/>
    <p:sldId id="330" r:id="rId91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85968" autoAdjust="0"/>
  </p:normalViewPr>
  <p:slideViewPr>
    <p:cSldViewPr>
      <p:cViewPr varScale="1">
        <p:scale>
          <a:sx n="39" d="100"/>
          <a:sy n="39" d="100"/>
        </p:scale>
        <p:origin x="111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5865-9286-4BFC-8A65-5F32C1263827}" type="datetimeFigureOut">
              <a:rPr lang="fa-IR" smtClean="0"/>
              <a:t>29/10/1444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8932-3920-4670-A543-F3E4B13ECCEB}" type="slidenum">
              <a:rPr lang="fa-IR" smtClean="0"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5865-9286-4BFC-8A65-5F32C1263827}" type="datetimeFigureOut">
              <a:rPr lang="fa-IR" smtClean="0"/>
              <a:t>29/10/1444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8932-3920-4670-A543-F3E4B13ECCEB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5865-9286-4BFC-8A65-5F32C1263827}" type="datetimeFigureOut">
              <a:rPr lang="fa-IR" smtClean="0"/>
              <a:t>29/10/1444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8932-3920-4670-A543-F3E4B13ECCEB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5865-9286-4BFC-8A65-5F32C1263827}" type="datetimeFigureOut">
              <a:rPr lang="fa-IR" smtClean="0"/>
              <a:t>29/10/1444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8932-3920-4670-A543-F3E4B13ECCEB}" type="slidenum">
              <a:rPr lang="fa-IR" smtClean="0"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5865-9286-4BFC-8A65-5F32C1263827}" type="datetimeFigureOut">
              <a:rPr lang="fa-IR" smtClean="0"/>
              <a:t>29/10/1444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8932-3920-4670-A543-F3E4B13ECCEB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5865-9286-4BFC-8A65-5F32C1263827}" type="datetimeFigureOut">
              <a:rPr lang="fa-IR" smtClean="0"/>
              <a:t>29/10/1444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8932-3920-4670-A543-F3E4B13ECCEB}" type="slidenum">
              <a:rPr lang="fa-IR" smtClean="0"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5865-9286-4BFC-8A65-5F32C1263827}" type="datetimeFigureOut">
              <a:rPr lang="fa-IR" smtClean="0"/>
              <a:t>29/10/1444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8932-3920-4670-A543-F3E4B13ECCEB}" type="slidenum">
              <a:rPr lang="fa-IR" smtClean="0"/>
              <a:t>‹#›</a:t>
            </a:fld>
            <a:endParaRPr lang="fa-I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5865-9286-4BFC-8A65-5F32C1263827}" type="datetimeFigureOut">
              <a:rPr lang="fa-IR" smtClean="0"/>
              <a:t>29/10/1444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8932-3920-4670-A543-F3E4B13ECCEB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5865-9286-4BFC-8A65-5F32C1263827}" type="datetimeFigureOut">
              <a:rPr lang="fa-IR" smtClean="0"/>
              <a:t>29/10/1444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8932-3920-4670-A543-F3E4B13ECCEB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5865-9286-4BFC-8A65-5F32C1263827}" type="datetimeFigureOut">
              <a:rPr lang="fa-IR" smtClean="0"/>
              <a:t>29/10/1444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8932-3920-4670-A543-F3E4B13ECCEB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5865-9286-4BFC-8A65-5F32C1263827}" type="datetimeFigureOut">
              <a:rPr lang="fa-IR" smtClean="0"/>
              <a:t>29/10/1444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8932-3920-4670-A543-F3E4B13ECCEB}" type="slidenum">
              <a:rPr lang="fa-IR" smtClean="0"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7385865-9286-4BFC-8A65-5F32C1263827}" type="datetimeFigureOut">
              <a:rPr lang="fa-IR" smtClean="0"/>
              <a:t>29/10/1444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E88932-3920-4670-A543-F3E4B13ECCEB}" type="slidenum">
              <a:rPr lang="fa-IR" smtClean="0"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il_fi" descr="22270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869"/>
            <a:ext cx="9144000" cy="695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27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rmAutofit fontScale="92500" lnSpcReduction="10000"/>
          </a:bodyPr>
          <a:lstStyle/>
          <a:p>
            <a:pPr marL="45720" indent="0" algn="just">
              <a:buNone/>
            </a:pPr>
            <a:endParaRPr lang="fa-IR" sz="48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marL="45720" indent="0" algn="just">
              <a:buNone/>
            </a:pPr>
            <a:endParaRPr lang="fa-IR" sz="4800" b="1" dirty="0">
              <a:solidFill>
                <a:schemeClr val="tx1"/>
              </a:solidFill>
              <a:cs typeface="B Zar" pitchFamily="2" charset="-78"/>
            </a:endParaRPr>
          </a:p>
          <a:p>
            <a:pPr algn="just">
              <a:buFontTx/>
              <a:buChar char="-"/>
            </a:pPr>
            <a:r>
              <a:rPr lang="fa-IR" sz="4800" b="1" dirty="0" smtClean="0">
                <a:solidFill>
                  <a:schemeClr val="tx1"/>
                </a:solidFill>
                <a:cs typeface="B Zar" pitchFamily="2" charset="-78"/>
              </a:rPr>
              <a:t>توصیه می شود که در اسرع وقت برای بیماران بستری شده در </a:t>
            </a:r>
            <a:r>
              <a:rPr lang="en-US" sz="4800" b="1" dirty="0" smtClean="0">
                <a:solidFill>
                  <a:schemeClr val="tx1"/>
                </a:solidFill>
                <a:cs typeface="B Zar" pitchFamily="2" charset="-78"/>
              </a:rPr>
              <a:t>ICU</a:t>
            </a:r>
            <a:r>
              <a:rPr lang="fa-IR" sz="4800" b="1" dirty="0" smtClean="0">
                <a:solidFill>
                  <a:schemeClr val="tx1"/>
                </a:solidFill>
                <a:cs typeface="B Zar" pitchFamily="2" charset="-78"/>
              </a:rPr>
              <a:t> ها </a:t>
            </a:r>
            <a:r>
              <a:rPr lang="en-US" sz="4800" b="1" dirty="0" smtClean="0">
                <a:solidFill>
                  <a:schemeClr val="tx1"/>
                </a:solidFill>
                <a:cs typeface="B Zar" pitchFamily="2" charset="-78"/>
              </a:rPr>
              <a:t>Feeding</a:t>
            </a:r>
            <a:r>
              <a:rPr lang="fa-IR" sz="4800" b="1" dirty="0" smtClean="0">
                <a:solidFill>
                  <a:schemeClr val="tx1"/>
                </a:solidFill>
                <a:cs typeface="B Zar" pitchFamily="2" charset="-78"/>
              </a:rPr>
              <a:t> شروع شود.</a:t>
            </a:r>
          </a:p>
          <a:p>
            <a:pPr marL="45720" indent="0" algn="just">
              <a:buNone/>
            </a:pPr>
            <a:endParaRPr lang="fa-IR" sz="48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just">
              <a:buFontTx/>
              <a:buChar char="-"/>
            </a:pPr>
            <a:r>
              <a:rPr lang="fa-IR" sz="4800" b="1" dirty="0">
                <a:solidFill>
                  <a:schemeClr val="tx1"/>
                </a:solidFill>
                <a:cs typeface="B Zar" pitchFamily="2" charset="-78"/>
              </a:rPr>
              <a:t> </a:t>
            </a:r>
            <a:r>
              <a:rPr lang="fa-IR" sz="4800" b="1" dirty="0" smtClean="0">
                <a:solidFill>
                  <a:schemeClr val="tx1"/>
                </a:solidFill>
                <a:cs typeface="B Zar" pitchFamily="2" charset="-78"/>
              </a:rPr>
              <a:t>بهتر است پس از </a:t>
            </a:r>
            <a:r>
              <a:rPr lang="en-US" sz="4800" b="1" dirty="0" smtClean="0">
                <a:solidFill>
                  <a:schemeClr val="tx1"/>
                </a:solidFill>
                <a:cs typeface="B Zar" pitchFamily="2" charset="-78"/>
              </a:rPr>
              <a:t>stable</a:t>
            </a:r>
            <a:r>
              <a:rPr lang="fa-IR" sz="4800" b="1" dirty="0" smtClean="0">
                <a:solidFill>
                  <a:schemeClr val="tx1"/>
                </a:solidFill>
                <a:cs typeface="B Zar" pitchFamily="2" charset="-78"/>
              </a:rPr>
              <a:t> شدن وضعیت همودینامیک برای بیماران </a:t>
            </a:r>
            <a:r>
              <a:rPr lang="en-US" sz="4800" b="1" dirty="0" smtClean="0">
                <a:solidFill>
                  <a:schemeClr val="tx1"/>
                </a:solidFill>
                <a:cs typeface="B Zar" pitchFamily="2" charset="-78"/>
              </a:rPr>
              <a:t>feeding</a:t>
            </a:r>
            <a:r>
              <a:rPr lang="fa-IR" sz="4800" b="1" dirty="0" smtClean="0">
                <a:solidFill>
                  <a:schemeClr val="tx1"/>
                </a:solidFill>
                <a:cs typeface="B Zar" pitchFamily="2" charset="-78"/>
              </a:rPr>
              <a:t> شروع کرد.</a:t>
            </a:r>
          </a:p>
        </p:txBody>
      </p:sp>
    </p:spTree>
    <p:extLst>
      <p:ext uri="{BB962C8B-B14F-4D97-AF65-F5344CB8AC3E}">
        <p14:creationId xmlns:p14="http://schemas.microsoft.com/office/powerpoint/2010/main" val="355477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endParaRPr lang="en-US" sz="15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en-US" sz="43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 nutritional markers can be used in these patients?</a:t>
            </a:r>
            <a:endParaRPr lang="fa-IR" sz="43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fa-IR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60070" indent="-514350" algn="just">
              <a:buAutoNum type="arabicParenR"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کربوهیدارت ها(30 تا 90 درصد کل کالری)</a:t>
            </a:r>
          </a:p>
          <a:p>
            <a:pPr marL="560070" indent="-514350" algn="just">
              <a:buAutoNum type="arabicParenR"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چربی(5 تا 55 درصد کل کالری)</a:t>
            </a:r>
          </a:p>
          <a:p>
            <a:pPr marL="560070" indent="-514350" algn="just">
              <a:buAutoNum type="arabicParenR"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پروتئین (4 تا 32 درصد کل کالری)</a:t>
            </a:r>
          </a:p>
          <a:p>
            <a:pPr marL="560070" indent="-514350" algn="just">
              <a:buAutoNum type="arabicParenR"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ویتامین ها (بویژه </a:t>
            </a: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B</a:t>
            </a:r>
            <a:r>
              <a:rPr lang="en-US" sz="1900" b="1" dirty="0" smtClean="0">
                <a:solidFill>
                  <a:schemeClr val="tx1"/>
                </a:solidFill>
                <a:cs typeface="B Zar" pitchFamily="2" charset="-78"/>
              </a:rPr>
              <a:t>1</a:t>
            </a: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 که </a:t>
            </a: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B</a:t>
            </a:r>
            <a:r>
              <a:rPr lang="en-US" sz="1900" b="1" dirty="0" smtClean="0">
                <a:solidFill>
                  <a:schemeClr val="tx1"/>
                </a:solidFill>
                <a:cs typeface="B Zar" pitchFamily="2" charset="-78"/>
              </a:rPr>
              <a:t>1</a:t>
            </a: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 </a:t>
            </a: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  <a:sym typeface="Symbol"/>
              </a:rPr>
              <a:t> اختلال در متابولیسم قندها)</a:t>
            </a:r>
          </a:p>
          <a:p>
            <a:pPr marL="560070" indent="-514350" algn="just">
              <a:buAutoNum type="arabicParenR"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  <a:sym typeface="Symbol"/>
              </a:rPr>
              <a:t>آنتی اکسیدان ها (از آسیب سلول جلوگیری می کنند)</a:t>
            </a:r>
          </a:p>
          <a:p>
            <a:pPr marL="560070" indent="-514350" algn="just">
              <a:buAutoNum type="arabicParenR"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  <a:sym typeface="Symbol"/>
              </a:rPr>
              <a:t>مواد معدنی (آهن، منیزیوم، سلینوم و ...)</a:t>
            </a:r>
            <a:endParaRPr lang="fa-IR" sz="3200" b="1" dirty="0">
              <a:solidFill>
                <a:schemeClr val="tx1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5477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fa-IR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fa-IR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B Jadid" pitchFamily="2" charset="-78"/>
              </a:rPr>
              <a:t>محاسبه مقدار کیلوکالری انرژی</a:t>
            </a:r>
          </a:p>
          <a:p>
            <a:pPr marL="45720" indent="0" algn="ctr">
              <a:buNone/>
            </a:pPr>
            <a:endParaRPr lang="fa-IR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l">
              <a:buNone/>
            </a:pP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25 </a:t>
            </a: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 </a:t>
            </a: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  <a:sym typeface="Symbol"/>
              </a:rPr>
              <a:t> وزن = انسان سالم</a:t>
            </a:r>
          </a:p>
          <a:p>
            <a:pPr marL="45720" indent="0" algn="l">
              <a:buNone/>
            </a:pP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1/2</a:t>
            </a: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 </a:t>
            </a: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  <a:sym typeface="Symbol"/>
              </a:rPr>
              <a:t> </a:t>
            </a: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  <a:sym typeface="Symbol"/>
              </a:rPr>
              <a:t>25 </a:t>
            </a: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  <a:sym typeface="Symbol"/>
              </a:rPr>
              <a:t>  وزن= بیمار </a:t>
            </a: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  <a:sym typeface="Symbol"/>
              </a:rPr>
              <a:t>stage 1</a:t>
            </a:r>
            <a:endParaRPr lang="fa-IR" sz="3200" b="1" dirty="0" smtClean="0">
              <a:solidFill>
                <a:schemeClr val="tx1"/>
              </a:solidFill>
              <a:cs typeface="B Zar" pitchFamily="2" charset="-78"/>
              <a:sym typeface="Symbol"/>
            </a:endParaRPr>
          </a:p>
          <a:p>
            <a:pPr marL="45720" indent="0" algn="l">
              <a:buNone/>
            </a:pP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1/4</a:t>
            </a: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 </a:t>
            </a:r>
            <a:r>
              <a:rPr lang="fa-IR" sz="3200" b="1" dirty="0">
                <a:solidFill>
                  <a:schemeClr val="tx1"/>
                </a:solidFill>
                <a:cs typeface="B Zar" pitchFamily="2" charset="-78"/>
                <a:sym typeface="Symbol"/>
              </a:rPr>
              <a:t> </a:t>
            </a:r>
            <a:r>
              <a:rPr lang="en-US" sz="3200" b="1" dirty="0">
                <a:solidFill>
                  <a:schemeClr val="tx1"/>
                </a:solidFill>
                <a:cs typeface="B Zar" pitchFamily="2" charset="-78"/>
                <a:sym typeface="Symbol"/>
              </a:rPr>
              <a:t>25 </a:t>
            </a:r>
            <a:r>
              <a:rPr lang="fa-IR" sz="3200" b="1" dirty="0">
                <a:solidFill>
                  <a:schemeClr val="tx1"/>
                </a:solidFill>
                <a:cs typeface="B Zar" pitchFamily="2" charset="-78"/>
                <a:sym typeface="Symbol"/>
              </a:rPr>
              <a:t>  وزن= بیمار </a:t>
            </a:r>
            <a:r>
              <a:rPr lang="en-US" sz="3200" b="1" dirty="0">
                <a:solidFill>
                  <a:schemeClr val="tx1"/>
                </a:solidFill>
                <a:cs typeface="B Zar" pitchFamily="2" charset="-78"/>
                <a:sym typeface="Symbol"/>
              </a:rPr>
              <a:t>stage </a:t>
            </a: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  <a:sym typeface="Symbol"/>
              </a:rPr>
              <a:t>2</a:t>
            </a:r>
            <a:endParaRPr lang="fa-IR" sz="3200" b="1" dirty="0">
              <a:solidFill>
                <a:schemeClr val="tx1"/>
              </a:solidFill>
              <a:cs typeface="B Zar" pitchFamily="2" charset="-78"/>
              <a:sym typeface="Symbol"/>
            </a:endParaRPr>
          </a:p>
          <a:p>
            <a:pPr marL="45720" indent="0" algn="l">
              <a:buNone/>
            </a:pP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1/6</a:t>
            </a: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 </a:t>
            </a:r>
            <a:r>
              <a:rPr lang="fa-IR" sz="3200" b="1" dirty="0">
                <a:solidFill>
                  <a:schemeClr val="tx1"/>
                </a:solidFill>
                <a:cs typeface="B Zar" pitchFamily="2" charset="-78"/>
                <a:sym typeface="Symbol"/>
              </a:rPr>
              <a:t> </a:t>
            </a:r>
            <a:r>
              <a:rPr lang="en-US" sz="3200" b="1" dirty="0">
                <a:solidFill>
                  <a:schemeClr val="tx1"/>
                </a:solidFill>
                <a:cs typeface="B Zar" pitchFamily="2" charset="-78"/>
                <a:sym typeface="Symbol"/>
              </a:rPr>
              <a:t>25 </a:t>
            </a:r>
            <a:r>
              <a:rPr lang="fa-IR" sz="3200" b="1" dirty="0">
                <a:solidFill>
                  <a:schemeClr val="tx1"/>
                </a:solidFill>
                <a:cs typeface="B Zar" pitchFamily="2" charset="-78"/>
                <a:sym typeface="Symbol"/>
              </a:rPr>
              <a:t>  وزن= بیمار </a:t>
            </a:r>
            <a:r>
              <a:rPr lang="en-US" sz="3200" b="1" dirty="0">
                <a:solidFill>
                  <a:schemeClr val="tx1"/>
                </a:solidFill>
                <a:cs typeface="B Zar" pitchFamily="2" charset="-78"/>
                <a:sym typeface="Symbol"/>
              </a:rPr>
              <a:t>stage </a:t>
            </a: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  <a:sym typeface="Symbol"/>
              </a:rPr>
              <a:t>3</a:t>
            </a:r>
            <a:endParaRPr lang="fa-IR" sz="3200" b="1" dirty="0">
              <a:solidFill>
                <a:schemeClr val="tx1"/>
              </a:solidFill>
              <a:cs typeface="B Zar" pitchFamily="2" charset="-78"/>
              <a:sym typeface="Symbol"/>
            </a:endParaRPr>
          </a:p>
          <a:p>
            <a:pPr marL="45720" indent="0" algn="just">
              <a:buNone/>
            </a:pPr>
            <a:endParaRPr lang="fa-IR" sz="3200" b="1" dirty="0" smtClean="0">
              <a:solidFill>
                <a:schemeClr val="tx1"/>
              </a:solidFill>
              <a:cs typeface="B Zar" pitchFamily="2" charset="-78"/>
              <a:sym typeface="Symbol"/>
            </a:endParaRPr>
          </a:p>
          <a:p>
            <a:pPr marL="45720" indent="0" algn="just">
              <a:buNone/>
            </a:pPr>
            <a:endParaRPr lang="fa-IR" sz="3200" b="1" dirty="0">
              <a:solidFill>
                <a:schemeClr val="tx1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5477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fa-IR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B Jadid" pitchFamily="2" charset="-78"/>
              </a:rPr>
              <a:t>انواع روش های تغذیه ای</a:t>
            </a:r>
          </a:p>
          <a:p>
            <a:pPr marL="45720" indent="0" algn="ctr">
              <a:buNone/>
            </a:pPr>
            <a:endParaRPr lang="fa-IR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l">
              <a:buNone/>
            </a:pP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- Oral </a:t>
            </a:r>
            <a:endParaRPr lang="fa-IR" sz="3200" b="1" dirty="0">
              <a:solidFill>
                <a:schemeClr val="tx1"/>
              </a:solidFill>
              <a:cs typeface="B Zar" pitchFamily="2" charset="-78"/>
            </a:endParaRPr>
          </a:p>
        </p:txBody>
      </p:sp>
      <p:pic>
        <p:nvPicPr>
          <p:cNvPr id="2050" name="Picture 2" descr="C:\Users\sabzrayan\Desktop\--_1_~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2085975"/>
            <a:ext cx="4048125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36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fa-IR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B Jadid" pitchFamily="2" charset="-78"/>
              </a:rPr>
              <a:t>انواع روش های تغذیه ای</a:t>
            </a:r>
          </a:p>
          <a:p>
            <a:pPr marL="45720" indent="0" algn="ctr">
              <a:buNone/>
            </a:pPr>
            <a:endParaRPr lang="fa-IR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l">
              <a:buNone/>
            </a:pP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- Naso gastric</a:t>
            </a:r>
            <a:endParaRPr lang="fa-IR" sz="3200" b="1" dirty="0">
              <a:solidFill>
                <a:schemeClr val="tx1"/>
              </a:solidFill>
              <a:cs typeface="B Zar" pitchFamily="2" charset="-78"/>
            </a:endParaRPr>
          </a:p>
        </p:txBody>
      </p:sp>
      <p:pic>
        <p:nvPicPr>
          <p:cNvPr id="3074" name="Picture 2" descr="C:\Users\sabzrayan\Desktop\imagesCAF8N5P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416013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abzrayan\Desktop\imagesCA7189V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33159"/>
            <a:ext cx="3528392" cy="317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83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fa-IR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B Jadid" pitchFamily="2" charset="-78"/>
              </a:rPr>
              <a:t>انواع روش های تغذیه ای</a:t>
            </a:r>
          </a:p>
          <a:p>
            <a:pPr marL="45720" indent="0" algn="ctr">
              <a:buNone/>
            </a:pPr>
            <a:endParaRPr lang="fa-IR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l">
              <a:buNone/>
            </a:pP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- Oro gastro intestinal </a:t>
            </a:r>
            <a:endParaRPr lang="fa-IR" sz="3200" b="1" dirty="0">
              <a:solidFill>
                <a:schemeClr val="tx1"/>
              </a:solidFill>
              <a:cs typeface="B Zar" pitchFamily="2" charset="-78"/>
            </a:endParaRPr>
          </a:p>
        </p:txBody>
      </p:sp>
      <p:pic>
        <p:nvPicPr>
          <p:cNvPr id="4098" name="Picture 2" descr="C:\Users\sabzrayan\Desktop\imagesCACT44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05074"/>
            <a:ext cx="6840759" cy="409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83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fa-IR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B Jadid" pitchFamily="2" charset="-78"/>
              </a:rPr>
              <a:t>انواع روش های تغذیه ای</a:t>
            </a:r>
          </a:p>
          <a:p>
            <a:pPr marL="45720" indent="0" algn="ctr">
              <a:buNone/>
            </a:pPr>
            <a:endParaRPr lang="fa-IR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l">
              <a:buNone/>
            </a:pP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- geogenostomy </a:t>
            </a:r>
            <a:endParaRPr lang="fa-IR" sz="3200" b="1" dirty="0">
              <a:solidFill>
                <a:schemeClr val="tx1"/>
              </a:solidFill>
              <a:cs typeface="B Zar" pitchFamily="2" charset="-78"/>
            </a:endParaRPr>
          </a:p>
        </p:txBody>
      </p:sp>
      <p:pic>
        <p:nvPicPr>
          <p:cNvPr id="5122" name="Picture 2" descr="C:\Users\sabzrayan\Desktop\imagesCAX359K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529" y="2505074"/>
            <a:ext cx="6051815" cy="337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83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fa-IR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B Jadid" pitchFamily="2" charset="-78"/>
              </a:rPr>
              <a:t>انواع روش های تغذیه ای</a:t>
            </a:r>
          </a:p>
          <a:p>
            <a:pPr marL="45720" indent="0" algn="ctr">
              <a:buNone/>
            </a:pPr>
            <a:endParaRPr lang="fa-IR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l">
              <a:buNone/>
            </a:pP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- gastrostomy </a:t>
            </a:r>
            <a:endParaRPr lang="fa-IR" sz="3200" b="1" dirty="0">
              <a:solidFill>
                <a:schemeClr val="tx1"/>
              </a:solidFill>
              <a:cs typeface="B Zar" pitchFamily="2" charset="-78"/>
            </a:endParaRPr>
          </a:p>
        </p:txBody>
      </p:sp>
      <p:pic>
        <p:nvPicPr>
          <p:cNvPr id="6146" name="Picture 2" descr="C:\Users\sabzrayan\Desktop\imagesCA3H7F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05074"/>
            <a:ext cx="5616623" cy="358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83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fa-IR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B Jadid" pitchFamily="2" charset="-78"/>
              </a:rPr>
              <a:t>انواع روش های تغذیه ای</a:t>
            </a:r>
          </a:p>
          <a:p>
            <a:pPr marL="45720" indent="0" algn="ctr">
              <a:buNone/>
            </a:pPr>
            <a:endParaRPr lang="fa-IR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l">
              <a:buNone/>
            </a:pP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- TPN</a:t>
            </a:r>
            <a:endParaRPr lang="fa-IR" sz="3200" b="1" dirty="0">
              <a:solidFill>
                <a:schemeClr val="tx1"/>
              </a:solidFill>
              <a:cs typeface="B Zar" pitchFamily="2" charset="-78"/>
            </a:endParaRPr>
          </a:p>
        </p:txBody>
      </p:sp>
      <p:pic>
        <p:nvPicPr>
          <p:cNvPr id="7170" name="Picture 2" descr="C:\Users\sabzrayan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90774"/>
            <a:ext cx="7920879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83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fa-IR" sz="3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B Jadid" pitchFamily="2" charset="-78"/>
              </a:rPr>
              <a:t>اولویت تغذیه ، فعال بودن لوله گوارش است</a:t>
            </a:r>
          </a:p>
          <a:p>
            <a:pPr marL="45720" indent="0" algn="ctr">
              <a:buNone/>
            </a:pPr>
            <a:endParaRPr lang="fa-IR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استراحت دادن به مجرای روده باعث تخریب و تحلیل مخاط روده و نهایتاً </a:t>
            </a: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sepsis</a:t>
            </a: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 می شود.</a:t>
            </a:r>
          </a:p>
          <a:p>
            <a:pPr marL="45720" indent="0" algn="just">
              <a:buNone/>
            </a:pPr>
            <a:endParaRPr lang="fa-IR" sz="32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just">
              <a:buFontTx/>
              <a:buChar char="-"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تغذیه وریدی، باعث کاهش ترشحات دستگاه </a:t>
            </a: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GI</a:t>
            </a: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 می شود.</a:t>
            </a:r>
          </a:p>
          <a:p>
            <a:pPr marL="45720" indent="0" algn="just">
              <a:buNone/>
            </a:pPr>
            <a:endParaRPr lang="fa-IR" sz="32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just">
              <a:buFontTx/>
              <a:buChar char="-"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کاهش ترشحات به ویژه از پانکراس، سبب عدم تعادل داخلی در گلوکز و اسیدهای آمینه می شود و حتی سوءجذب پروتئین و چربی به دنبال دارد.</a:t>
            </a:r>
            <a:endParaRPr lang="en-US" sz="32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just">
              <a:buFontTx/>
              <a:buChar char="-"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حتی در زمان </a:t>
            </a: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TPN</a:t>
            </a: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 بهتر است تغذیه از طریق لوله گوارش ادامه دهید.</a:t>
            </a:r>
            <a:endParaRPr lang="fa-IR" sz="3200" b="1" dirty="0">
              <a:solidFill>
                <a:schemeClr val="tx1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7783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560840" cy="2160240"/>
          </a:xfrm>
        </p:spPr>
        <p:txBody>
          <a:bodyPr/>
          <a:lstStyle/>
          <a:p>
            <a:pPr marL="182880" indent="0" algn="ctr">
              <a:buNone/>
            </a:pPr>
            <a:r>
              <a:rPr lang="fa-IR" sz="60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C00000"/>
                </a:solidFill>
                <a:cs typeface="B Titr" pitchFamily="2" charset="-78"/>
              </a:rPr>
              <a:t>چگونه بیماران بدحال را ارزیابی کنیم؟</a:t>
            </a:r>
            <a:endParaRPr lang="fa-IR" sz="600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rgbClr val="C00000"/>
              </a:solidFill>
              <a:cs typeface="B Titr" pitchFamily="2" charset="-78"/>
            </a:endParaRPr>
          </a:p>
        </p:txBody>
      </p:sp>
      <p:pic>
        <p:nvPicPr>
          <p:cNvPr id="1026" name="Picture 2" descr="C:\Users\sabzrayan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196" y="3588560"/>
            <a:ext cx="5652416" cy="292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42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fa-IR" sz="4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fa-IR" sz="48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just">
              <a:buFontTx/>
              <a:buChar char="-"/>
            </a:pPr>
            <a:endParaRPr lang="fa-IR" sz="4800" b="1" dirty="0">
              <a:solidFill>
                <a:schemeClr val="tx1"/>
              </a:solidFill>
              <a:cs typeface="B Zar" pitchFamily="2" charset="-78"/>
            </a:endParaRPr>
          </a:p>
          <a:p>
            <a:pPr algn="just">
              <a:buFontTx/>
              <a:buChar char="-"/>
            </a:pPr>
            <a:r>
              <a:rPr lang="fa-IR" sz="4800" b="1" dirty="0" smtClean="0">
                <a:solidFill>
                  <a:schemeClr val="tx1"/>
                </a:solidFill>
                <a:cs typeface="B Zar" pitchFamily="2" charset="-78"/>
              </a:rPr>
              <a:t>حداکثر زمان تغذیه از طریق </a:t>
            </a:r>
            <a:r>
              <a:rPr lang="en-US" sz="4800" b="1" dirty="0" smtClean="0">
                <a:solidFill>
                  <a:schemeClr val="tx1"/>
                </a:solidFill>
                <a:cs typeface="B Zar" pitchFamily="2" charset="-78"/>
              </a:rPr>
              <a:t>NG</a:t>
            </a:r>
            <a:r>
              <a:rPr lang="fa-IR" sz="4800" b="1" dirty="0" smtClean="0">
                <a:solidFill>
                  <a:schemeClr val="tx1"/>
                </a:solidFill>
                <a:cs typeface="B Zar" pitchFamily="2" charset="-78"/>
              </a:rPr>
              <a:t>، </a:t>
            </a:r>
            <a:r>
              <a:rPr lang="fa-IR" sz="4800" b="1" dirty="0" smtClean="0">
                <a:solidFill>
                  <a:srgbClr val="FF0000"/>
                </a:solidFill>
                <a:cs typeface="B Zar" pitchFamily="2" charset="-78"/>
              </a:rPr>
              <a:t>یک ماه </a:t>
            </a:r>
            <a:r>
              <a:rPr lang="fa-IR" sz="4800" b="1" dirty="0" smtClean="0">
                <a:solidFill>
                  <a:schemeClr val="tx1"/>
                </a:solidFill>
                <a:cs typeface="B Zar" pitchFamily="2" charset="-78"/>
              </a:rPr>
              <a:t>است. در صورت ادامه باید به گاستروستومی یا ژئوژنوستومی فکر کرد.</a:t>
            </a:r>
            <a:endParaRPr lang="fa-IR" sz="4800" b="1" dirty="0">
              <a:solidFill>
                <a:schemeClr val="tx1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53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fa-IR" sz="36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B Jadid" pitchFamily="2" charset="-78"/>
            </a:endParaRPr>
          </a:p>
          <a:p>
            <a:pPr marL="45720" indent="0" algn="ctr">
              <a:buNone/>
            </a:pPr>
            <a:r>
              <a:rPr lang="fa-IR" sz="3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B Jadid" pitchFamily="2" charset="-78"/>
              </a:rPr>
              <a:t>روش های مختلف تغذیه روده ای</a:t>
            </a:r>
          </a:p>
          <a:p>
            <a:pPr marL="45720" indent="0" algn="ctr">
              <a:buNone/>
            </a:pPr>
            <a:endParaRPr lang="fa-IR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60070" indent="-514350" algn="just">
              <a:buAutoNum type="arabicParenR"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روش توده ای:</a:t>
            </a:r>
          </a:p>
          <a:p>
            <a:pPr marL="45720" indent="0" algn="just">
              <a:buNone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روش رایج و مرسوم است.</a:t>
            </a:r>
            <a:endParaRPr lang="fa-IR" sz="3200" b="1" dirty="0">
              <a:solidFill>
                <a:schemeClr val="tx1"/>
              </a:solidFill>
              <a:cs typeface="B Zar" pitchFamily="2" charset="-78"/>
            </a:endParaRPr>
          </a:p>
        </p:txBody>
      </p:sp>
      <p:pic>
        <p:nvPicPr>
          <p:cNvPr id="8194" name="Picture 2" descr="C:\Users\sabzrayan\Desktop\imagesCA3M2A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24944"/>
            <a:ext cx="352839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3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fa-IR" sz="36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B Jadid" pitchFamily="2" charset="-78"/>
            </a:endParaRPr>
          </a:p>
          <a:p>
            <a:pPr marL="45720" indent="0" algn="ctr">
              <a:buNone/>
            </a:pPr>
            <a:r>
              <a:rPr lang="fa-IR" sz="3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B Jadid" pitchFamily="2" charset="-78"/>
              </a:rPr>
              <a:t>روش های مختلف تغذیه روده ای</a:t>
            </a:r>
          </a:p>
          <a:p>
            <a:pPr marL="45720" indent="0" algn="ctr">
              <a:buNone/>
            </a:pPr>
            <a:endParaRPr lang="fa-IR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2) استفاده از پمپ (روش مداوم)</a:t>
            </a:r>
            <a:endParaRPr lang="fa-IR" sz="3200" b="1" dirty="0">
              <a:solidFill>
                <a:schemeClr val="tx1"/>
              </a:solidFill>
              <a:cs typeface="B Zar" pitchFamily="2" charset="-78"/>
            </a:endParaRPr>
          </a:p>
        </p:txBody>
      </p:sp>
      <p:pic>
        <p:nvPicPr>
          <p:cNvPr id="9218" name="Picture 2" descr="C:\Users\sabzrayan\Desktop\imagesCALXYH7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12976"/>
            <a:ext cx="324036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sabzrayan\Desktop\imagesCAM3C6Y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12976"/>
            <a:ext cx="288032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3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fa-IR" sz="36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B Jadid" pitchFamily="2" charset="-78"/>
            </a:endParaRPr>
          </a:p>
          <a:p>
            <a:pPr marL="45720" indent="0" algn="just">
              <a:buNone/>
            </a:pPr>
            <a:r>
              <a:rPr lang="fa-IR" sz="3600" b="1" dirty="0" smtClean="0">
                <a:solidFill>
                  <a:schemeClr val="tx1"/>
                </a:solidFill>
                <a:cs typeface="B Zar" pitchFamily="2" charset="-78"/>
              </a:rPr>
              <a:t>برای اینکه حرکات دودی دستگاه گوارش بهبود یابد از داروهای زیر استفاده می کنند:</a:t>
            </a:r>
          </a:p>
          <a:p>
            <a:pPr marL="45720" indent="0" algn="just">
              <a:buNone/>
            </a:pPr>
            <a:r>
              <a:rPr lang="fa-IR" sz="3600" b="1" dirty="0" smtClean="0">
                <a:solidFill>
                  <a:schemeClr val="tx1"/>
                </a:solidFill>
                <a:cs typeface="B Zar" pitchFamily="2" charset="-78"/>
              </a:rPr>
              <a:t>(داروهای پروکینتیک)</a:t>
            </a:r>
          </a:p>
          <a:p>
            <a:pPr marL="45720" indent="0" algn="just">
              <a:buNone/>
            </a:pPr>
            <a:endParaRPr lang="fa-IR" sz="32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marL="45720" indent="0" algn="l">
              <a:buNone/>
            </a:pP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1) </a:t>
            </a:r>
            <a:r>
              <a:rPr lang="en-US" sz="3200" b="1" dirty="0" err="1" smtClean="0">
                <a:solidFill>
                  <a:schemeClr val="tx1"/>
                </a:solidFill>
                <a:cs typeface="B Zar" pitchFamily="2" charset="-78"/>
              </a:rPr>
              <a:t>plasil</a:t>
            </a:r>
            <a:endParaRPr lang="fa-IR" sz="3200" b="1" dirty="0">
              <a:solidFill>
                <a:schemeClr val="tx1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43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9416" cy="6858000"/>
          </a:xfrm>
        </p:spPr>
      </p:pic>
      <p:sp>
        <p:nvSpPr>
          <p:cNvPr id="3" name="TextBox 2"/>
          <p:cNvSpPr txBox="1"/>
          <p:nvPr/>
        </p:nvSpPr>
        <p:spPr>
          <a:xfrm>
            <a:off x="-252536" y="332656"/>
            <a:ext cx="59717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000" b="1" dirty="0" smtClean="0">
                <a:solidFill>
                  <a:srgbClr val="FF0000"/>
                </a:solidFill>
              </a:rPr>
              <a:t>برای انگیزش بیشتر، در جمع تشویق کن و در خلوت تنبیه.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97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rmAutofit fontScale="77500" lnSpcReduction="20000"/>
          </a:bodyPr>
          <a:lstStyle/>
          <a:p>
            <a:pPr marL="45720" indent="0" algn="ctr">
              <a:buNone/>
            </a:pPr>
            <a:r>
              <a:rPr lang="en-US" sz="52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B Jadid" pitchFamily="2" charset="-78"/>
              </a:rPr>
              <a:t>“A”</a:t>
            </a:r>
          </a:p>
          <a:p>
            <a:pPr marL="45720" indent="0" algn="ctr">
              <a:buNone/>
            </a:pPr>
            <a:r>
              <a:rPr lang="en-US" sz="52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B Jadid" pitchFamily="2" charset="-78"/>
              </a:rPr>
              <a:t>“Analgesic”</a:t>
            </a:r>
            <a:endParaRPr lang="fa-IR" sz="52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B Jadid" pitchFamily="2" charset="-78"/>
            </a:endParaRPr>
          </a:p>
          <a:p>
            <a:pPr marL="45720" indent="0" algn="ctr">
              <a:buNone/>
            </a:pPr>
            <a:endParaRPr lang="fa-IR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به دلایل مختلف و متعددی ممکن است بیماران بستری در بیمارستان دچار درد باشند:</a:t>
            </a:r>
          </a:p>
          <a:p>
            <a:pPr marL="560070" indent="-514350" algn="just">
              <a:buAutoNum type="alphaLcParenR"/>
            </a:pP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Illness</a:t>
            </a:r>
          </a:p>
          <a:p>
            <a:pPr marL="560070" indent="-514350" algn="just">
              <a:buAutoNum type="alphaLcParenR"/>
            </a:pP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Injury</a:t>
            </a:r>
          </a:p>
          <a:p>
            <a:pPr marL="560070" indent="-514350" algn="just">
              <a:buAutoNum type="alphaLcParenR"/>
            </a:pP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Surgery</a:t>
            </a:r>
          </a:p>
          <a:p>
            <a:pPr marL="560070" indent="-514350" algn="just">
              <a:buAutoNum type="alphaLcParenR"/>
            </a:pP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(…, chest tube, folly, CVP line, Arterial) Catheter</a:t>
            </a:r>
          </a:p>
          <a:p>
            <a:pPr marL="560070" indent="-514350" algn="just">
              <a:buAutoNum type="alphaLcParenR"/>
            </a:pP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Ventilator</a:t>
            </a:r>
          </a:p>
          <a:p>
            <a:pPr marL="560070" indent="-514350" algn="just">
              <a:buAutoNum type="alphaLcParenR"/>
            </a:pP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Intubation</a:t>
            </a:r>
          </a:p>
          <a:p>
            <a:pPr marL="560070" indent="-514350" algn="just">
              <a:buAutoNum type="alphaLcParenR"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عدم توانایی کنترل اوضاع، ناامیدی ، تنهایی، نور، سروصدا، سرما و گرما</a:t>
            </a:r>
          </a:p>
          <a:p>
            <a:pPr marL="560070" indent="-514350" algn="just">
              <a:buAutoNum type="alphaLcParenR"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جابه جایی بیمار، تعویض پانسمان</a:t>
            </a:r>
            <a:endParaRPr lang="fa-IR" sz="3200" b="1" dirty="0">
              <a:solidFill>
                <a:schemeClr val="tx1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4164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endParaRPr lang="fa-IR" sz="48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B Jadid" pitchFamily="2" charset="-78"/>
            </a:endParaRPr>
          </a:p>
          <a:p>
            <a:pPr marL="45720" indent="0" algn="ctr">
              <a:buNone/>
            </a:pPr>
            <a:endParaRPr lang="fa-IR" sz="48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B Jadid" pitchFamily="2" charset="-78"/>
            </a:endParaRPr>
          </a:p>
          <a:p>
            <a:pPr marL="45720" indent="0" algn="ctr">
              <a:buNone/>
            </a:pPr>
            <a:endParaRPr lang="fa-IR" sz="48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B Jadid" pitchFamily="2" charset="-78"/>
            </a:endParaRPr>
          </a:p>
          <a:p>
            <a:pPr algn="just">
              <a:buFont typeface="Arial" charset="0"/>
              <a:buChar char="•"/>
            </a:pPr>
            <a:r>
              <a:rPr lang="fa-IR" sz="4800" b="1" dirty="0" smtClean="0">
                <a:solidFill>
                  <a:schemeClr val="tx1"/>
                </a:solidFill>
                <a:cs typeface="B Zar" pitchFamily="2" charset="-78"/>
              </a:rPr>
              <a:t>اغلب اوقات کنترل درد در بیماران کافی نیست.</a:t>
            </a:r>
          </a:p>
          <a:p>
            <a:pPr algn="just">
              <a:buFont typeface="Arial" charset="0"/>
              <a:buChar char="•"/>
            </a:pPr>
            <a:r>
              <a:rPr lang="fa-IR" sz="4800" b="1" dirty="0" smtClean="0">
                <a:solidFill>
                  <a:schemeClr val="tx1"/>
                </a:solidFill>
                <a:cs typeface="B Zar" pitchFamily="2" charset="-78"/>
              </a:rPr>
              <a:t>هدف اصلی و اولیه، فراهم آوردن راحتی بیمار است.</a:t>
            </a:r>
          </a:p>
          <a:p>
            <a:pPr algn="just">
              <a:buFont typeface="Arial" charset="0"/>
              <a:buChar char="•"/>
            </a:pPr>
            <a:r>
              <a:rPr lang="fa-IR" sz="4800" b="1" dirty="0" smtClean="0">
                <a:solidFill>
                  <a:schemeClr val="tx1"/>
                </a:solidFill>
                <a:cs typeface="B Zar" pitchFamily="2" charset="-78"/>
              </a:rPr>
              <a:t>درد، پنجمین علائم حیاتی است.</a:t>
            </a:r>
            <a:endParaRPr lang="fa-IR" sz="4800" b="1" dirty="0">
              <a:solidFill>
                <a:schemeClr val="tx1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4164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fa-IR" sz="36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B Jadid" pitchFamily="2" charset="-78"/>
            </a:endParaRPr>
          </a:p>
          <a:p>
            <a:pPr marL="45720" indent="0">
              <a:buNone/>
            </a:pPr>
            <a:r>
              <a:rPr lang="fa-IR" sz="3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B Jadid" pitchFamily="2" charset="-78"/>
              </a:rPr>
              <a:t>توجه:</a:t>
            </a:r>
          </a:p>
          <a:p>
            <a:pPr marL="45720" indent="0" algn="ctr">
              <a:buNone/>
            </a:pPr>
            <a:endParaRPr lang="fa-IR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تا آنجا که امکان دارد، نباید بیماران بستری در بیمارستان از درد، رنج ببرند.</a:t>
            </a:r>
            <a:endParaRPr lang="fa-IR" sz="3200" b="1" dirty="0">
              <a:solidFill>
                <a:schemeClr val="tx1"/>
              </a:solidFill>
              <a:cs typeface="B Zar" pitchFamily="2" charset="-78"/>
            </a:endParaRPr>
          </a:p>
        </p:txBody>
      </p:sp>
      <p:pic>
        <p:nvPicPr>
          <p:cNvPr id="10242" name="Picture 2" descr="C:\Users\sabzrayan\Desktop\imagesCAWTH6P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61048"/>
            <a:ext cx="331236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sabzrayan\Desktop\imagesCAFC1WR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17032"/>
            <a:ext cx="324036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64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fa-IR" sz="44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B Jadid" pitchFamily="2" charset="-78"/>
            </a:endParaRPr>
          </a:p>
          <a:p>
            <a:pPr marL="45720" indent="0" algn="ctr">
              <a:buNone/>
            </a:pPr>
            <a:endParaRPr lang="fa-IR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fa-IR" sz="4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B Jadid" pitchFamily="2" charset="-78"/>
              </a:rPr>
              <a:t>توجه:</a:t>
            </a:r>
          </a:p>
          <a:p>
            <a:pPr marL="45720" indent="0" algn="just">
              <a:buNone/>
            </a:pPr>
            <a:endParaRPr lang="fa-IR" sz="44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marL="45720" indent="0" algn="just">
              <a:buNone/>
            </a:pPr>
            <a:r>
              <a:rPr lang="fa-IR" sz="4400" b="1" dirty="0" smtClean="0">
                <a:solidFill>
                  <a:schemeClr val="tx1"/>
                </a:solidFill>
                <a:cs typeface="B Zar" pitchFamily="2" charset="-78"/>
              </a:rPr>
              <a:t>طبق تحقیقات فقط 2 در 100000 نفری که مورفین گرفته اند، معتاد شده اند، پس نگران اعتیاد نباشید.</a:t>
            </a:r>
            <a:endParaRPr lang="fa-IR" sz="4400" b="1" dirty="0">
              <a:solidFill>
                <a:schemeClr val="tx1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915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fa-IR" sz="36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B Jadid" pitchFamily="2" charset="-78"/>
            </a:endParaRPr>
          </a:p>
          <a:p>
            <a:pPr marL="45720" indent="0">
              <a:buNone/>
            </a:pPr>
            <a:r>
              <a:rPr lang="fa-IR" sz="3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B Jadid" pitchFamily="2" charset="-78"/>
              </a:rPr>
              <a:t>توجه:</a:t>
            </a:r>
          </a:p>
          <a:p>
            <a:pPr marL="45720" indent="0" algn="ctr">
              <a:buNone/>
            </a:pPr>
            <a:endParaRPr lang="fa-IR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اگر در کشوری، مصرف مورفین متناسب با تعداد بیماران سرطانی آن کشور نباشد، به عنوان یک شاخص منفی از سوی </a:t>
            </a: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WHO</a:t>
            </a: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 مطرح می شود.</a:t>
            </a:r>
            <a:endParaRPr lang="fa-IR" sz="3200" b="1" dirty="0">
              <a:solidFill>
                <a:schemeClr val="tx1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915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rmAutofit fontScale="92500" lnSpcReduction="10000"/>
          </a:bodyPr>
          <a:lstStyle/>
          <a:p>
            <a:pPr marL="45720" indent="0" algn="just">
              <a:buNone/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برای این که کارها را فراموش نکنیم و همه بر یک اساس موضوعی را ارزیابی کنند نیاز به یک </a:t>
            </a:r>
            <a:r>
              <a:rPr lang="en-US" sz="2800" b="1" dirty="0" smtClean="0">
                <a:solidFill>
                  <a:schemeClr val="tx1"/>
                </a:solidFill>
                <a:cs typeface="B Zar" pitchFamily="2" charset="-78"/>
              </a:rPr>
              <a:t>scale</a:t>
            </a: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 و خط کش است:</a:t>
            </a:r>
          </a:p>
          <a:p>
            <a:pPr marL="502920" indent="-457200" algn="just">
              <a:buAutoNum type="arabicParenR"/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چک لیست</a:t>
            </a:r>
          </a:p>
          <a:p>
            <a:pPr marL="502920" indent="-457200" algn="just">
              <a:buAutoNum type="arabicParenR"/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فرم </a:t>
            </a:r>
          </a:p>
          <a:p>
            <a:pPr marL="502920" indent="-457200" algn="just">
              <a:buAutoNum type="arabicParenR"/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پروتکل</a:t>
            </a:r>
          </a:p>
          <a:p>
            <a:pPr marL="502920" indent="-457200" algn="just">
              <a:buAutoNum type="arabicParenR"/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...</a:t>
            </a:r>
          </a:p>
          <a:p>
            <a:pPr marL="45720" indent="0" algn="just">
              <a:buNone/>
            </a:pPr>
            <a:endParaRPr lang="fa-IR" sz="28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marL="45720" indent="0" algn="just">
              <a:buNone/>
            </a:pPr>
            <a:r>
              <a:rPr lang="fa-IR" sz="4000" b="1" dirty="0">
                <a:solidFill>
                  <a:schemeClr val="tx1"/>
                </a:solidFill>
                <a:cs typeface="B Zar" pitchFamily="2" charset="-78"/>
              </a:rPr>
              <a:t>ب</a:t>
            </a:r>
            <a:r>
              <a:rPr lang="fa-IR" sz="4000" b="1" dirty="0" smtClean="0">
                <a:solidFill>
                  <a:schemeClr val="tx1"/>
                </a:solidFill>
                <a:cs typeface="B Zar" pitchFamily="2" charset="-78"/>
              </a:rPr>
              <a:t>یماران بدحالی که در بخش و بخصوص بخش های ویژه بستری می شوند بیشتر به قلب و تنفس و مغز توجه می کنیم و از بقیه مسائل که می تواند اتفاقاً ارگان های حیاتی را تحت تأثیر قرار دهد غافلیم.</a:t>
            </a:r>
            <a:endParaRPr lang="fa-IR" sz="4000" b="1" dirty="0">
              <a:solidFill>
                <a:schemeClr val="tx1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278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fa-IR" sz="44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B Jadid" pitchFamily="2" charset="-78"/>
            </a:endParaRPr>
          </a:p>
          <a:p>
            <a:pPr marL="45720" indent="0">
              <a:buNone/>
            </a:pPr>
            <a:r>
              <a:rPr lang="fa-IR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B Jadid" pitchFamily="2" charset="-78"/>
              </a:rPr>
              <a:t>توجه:</a:t>
            </a:r>
          </a:p>
          <a:p>
            <a:pPr marL="45720" indent="0" algn="ctr">
              <a:buNone/>
            </a:pPr>
            <a:endParaRPr lang="fa-IR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fa-IR" sz="4400" b="1" dirty="0" smtClean="0">
                <a:solidFill>
                  <a:schemeClr val="tx1"/>
                </a:solidFill>
                <a:cs typeface="B Zar" pitchFamily="2" charset="-78"/>
              </a:rPr>
              <a:t>از نظر اعتباربخشی، در بیمارستان هایی که از این نظر پیشرفت قابل ملاحظه ای داشته اند برای اینکه بیماران از درد، رنج نکشند تا حد بیهوشی پیش رفته اند.</a:t>
            </a:r>
            <a:endParaRPr lang="fa-IR" sz="4400" b="1" dirty="0">
              <a:solidFill>
                <a:schemeClr val="tx1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190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fa-IR" sz="3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B Jadid" pitchFamily="2" charset="-78"/>
              </a:rPr>
              <a:t>در مورد درد به موارد زیر توجه داشته باشید:</a:t>
            </a:r>
          </a:p>
          <a:p>
            <a:pPr marL="45720" indent="0">
              <a:buNone/>
            </a:pPr>
            <a:r>
              <a:rPr lang="fa-IR" sz="2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B Titr" pitchFamily="2" charset="-78"/>
              </a:rPr>
              <a:t>شدت: (ابزارهای مختلفی وجود دارد).</a:t>
            </a:r>
          </a:p>
          <a:p>
            <a:pPr marL="45720" indent="0" algn="ctr">
              <a:buNone/>
            </a:pPr>
            <a:endParaRPr lang="fa-IR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60070" indent="-514350" algn="just">
              <a:buAutoNum type="alphaLcParenR"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استفاده از اعداد 1 تا 10</a:t>
            </a:r>
          </a:p>
          <a:p>
            <a:pPr marL="560070" indent="-514350" algn="just">
              <a:buAutoNum type="alphaLcParenR"/>
            </a:pP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Behavior</a:t>
            </a: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 (رفتاری)</a:t>
            </a:r>
          </a:p>
          <a:p>
            <a:pPr marL="560070" indent="-514350" algn="just">
              <a:buAutoNum type="alphaLcParenR"/>
            </a:pP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Face</a:t>
            </a: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 (بویژه در بچه ها)</a:t>
            </a:r>
            <a:endParaRPr lang="fa-IR" sz="3200" b="1" dirty="0">
              <a:solidFill>
                <a:schemeClr val="tx1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190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FacesScale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31838"/>
            <a:ext cx="7632847" cy="536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49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en-US" sz="2400" b="1" dirty="0" smtClean="0">
                <a:solidFill>
                  <a:srgbClr val="FF0000"/>
                </a:solidFill>
                <a:cs typeface="B Zar" pitchFamily="2" charset="-78"/>
              </a:rPr>
              <a:t>d</a:t>
            </a:r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) شاخص های فیزیولوژیک </a:t>
            </a:r>
            <a:r>
              <a:rPr lang="en-US" sz="2400" b="1" dirty="0" smtClean="0">
                <a:solidFill>
                  <a:schemeClr val="tx1"/>
                </a:solidFill>
                <a:cs typeface="B Zar" pitchFamily="2" charset="-78"/>
              </a:rPr>
              <a:t>(BS, RR, BP, HR)</a:t>
            </a:r>
            <a:endParaRPr lang="fa-IR" sz="24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marL="45720" indent="0" algn="just">
              <a:buNone/>
            </a:pPr>
            <a:endParaRPr lang="fa-IR" sz="24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marL="45720" indent="0" algn="just">
              <a:buNone/>
            </a:pPr>
            <a:r>
              <a:rPr lang="en-US" sz="2400" b="1" dirty="0" smtClean="0">
                <a:solidFill>
                  <a:srgbClr val="FF0000"/>
                </a:solidFill>
                <a:cs typeface="B Zar" pitchFamily="2" charset="-78"/>
              </a:rPr>
              <a:t>e</a:t>
            </a:r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) توجه به ظاهر (بویژه در </a:t>
            </a:r>
            <a:r>
              <a:rPr lang="en-US" sz="2400" b="1" dirty="0" smtClean="0">
                <a:solidFill>
                  <a:schemeClr val="tx1"/>
                </a:solidFill>
                <a:cs typeface="B Zar" pitchFamily="2" charset="-78"/>
              </a:rPr>
              <a:t>ICU</a:t>
            </a:r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) </a:t>
            </a:r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  <a:sym typeface="Symbol"/>
              </a:rPr>
              <a:t> </a:t>
            </a:r>
            <a:r>
              <a:rPr lang="en-US" sz="2400" b="1" dirty="0" smtClean="0">
                <a:solidFill>
                  <a:schemeClr val="tx1"/>
                </a:solidFill>
                <a:cs typeface="B Zar" pitchFamily="2" charset="-78"/>
                <a:sym typeface="Symbol"/>
              </a:rPr>
              <a:t>critical- care pain observation Tool (CPOT)</a:t>
            </a:r>
            <a:endParaRPr lang="fa-IR" sz="2400" b="1" dirty="0" smtClean="0">
              <a:solidFill>
                <a:schemeClr val="tx1"/>
              </a:solidFill>
              <a:cs typeface="B Zar" pitchFamily="2" charset="-78"/>
              <a:sym typeface="Symbol"/>
            </a:endParaRPr>
          </a:p>
          <a:p>
            <a:pPr algn="just">
              <a:buFontTx/>
              <a:buChar char="-"/>
            </a:pPr>
            <a:r>
              <a:rPr lang="en-US" sz="2400" b="1" dirty="0" smtClean="0">
                <a:solidFill>
                  <a:schemeClr val="tx1"/>
                </a:solidFill>
                <a:cs typeface="B Zar" pitchFamily="2" charset="-78"/>
                <a:sym typeface="Symbol"/>
              </a:rPr>
              <a:t>Agitation</a:t>
            </a:r>
          </a:p>
          <a:p>
            <a:pPr algn="just">
              <a:buFontTx/>
              <a:buChar char="-"/>
            </a:pPr>
            <a:r>
              <a:rPr lang="en-US" sz="2400" b="1" dirty="0" smtClean="0">
                <a:solidFill>
                  <a:schemeClr val="tx1"/>
                </a:solidFill>
                <a:cs typeface="B Zar" pitchFamily="2" charset="-78"/>
                <a:sym typeface="Symbol"/>
              </a:rPr>
              <a:t>Spasm</a:t>
            </a:r>
          </a:p>
          <a:p>
            <a:pPr algn="just">
              <a:buFontTx/>
              <a:buChar char="-"/>
            </a:pPr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  <a:sym typeface="Symbol"/>
              </a:rPr>
              <a:t>در هم بودن صورت و ابروها</a:t>
            </a:r>
          </a:p>
          <a:p>
            <a:pPr algn="just">
              <a:buFontTx/>
              <a:buChar char="-"/>
            </a:pPr>
            <a:r>
              <a:rPr lang="en-US" sz="2400" b="1" dirty="0" smtClean="0">
                <a:solidFill>
                  <a:schemeClr val="tx1"/>
                </a:solidFill>
                <a:cs typeface="B Zar" pitchFamily="2" charset="-78"/>
                <a:sym typeface="Symbol"/>
              </a:rPr>
              <a:t>Delirium</a:t>
            </a:r>
            <a:endParaRPr lang="fa-IR" sz="2400" b="1" dirty="0" smtClean="0">
              <a:solidFill>
                <a:schemeClr val="tx1"/>
              </a:solidFill>
              <a:cs typeface="B Zar" pitchFamily="2" charset="-78"/>
              <a:sym typeface="Symbol"/>
            </a:endParaRPr>
          </a:p>
          <a:p>
            <a:pPr algn="just">
              <a:buFontTx/>
              <a:buChar char="-"/>
            </a:pPr>
            <a:r>
              <a:rPr lang="en-US" sz="2400" b="1" dirty="0" smtClean="0">
                <a:solidFill>
                  <a:schemeClr val="tx1"/>
                </a:solidFill>
                <a:cs typeface="B Zar" pitchFamily="2" charset="-78"/>
              </a:rPr>
              <a:t> </a:t>
            </a:r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 در بیماران </a:t>
            </a:r>
            <a:r>
              <a:rPr lang="en-US" sz="2400" b="1" dirty="0" smtClean="0">
                <a:solidFill>
                  <a:schemeClr val="tx1"/>
                </a:solidFill>
                <a:cs typeface="B Zar" pitchFamily="2" charset="-78"/>
              </a:rPr>
              <a:t>Brain injury</a:t>
            </a:r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 قابل استفاده نیست.</a:t>
            </a:r>
          </a:p>
          <a:p>
            <a:pPr algn="just">
              <a:buFontTx/>
              <a:buChar char="-"/>
            </a:pPr>
            <a:r>
              <a:rPr lang="en-US" sz="2400" b="1" dirty="0" smtClean="0">
                <a:solidFill>
                  <a:schemeClr val="tx1"/>
                </a:solidFill>
                <a:cs typeface="B Zar" pitchFamily="2" charset="-78"/>
              </a:rPr>
              <a:t>Sweating</a:t>
            </a:r>
            <a:endParaRPr lang="fa-IR" sz="24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just">
              <a:buFontTx/>
              <a:buChar char="-"/>
            </a:pPr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گشادی مردمک</a:t>
            </a:r>
          </a:p>
          <a:p>
            <a:pPr algn="just">
              <a:buFontTx/>
              <a:buChar char="-"/>
            </a:pPr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کاهش حرکات معدی- روده ای</a:t>
            </a:r>
            <a:endParaRPr lang="fa-IR" sz="2400" b="1" dirty="0">
              <a:solidFill>
                <a:schemeClr val="tx1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190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fa-IR" sz="48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B Jadid" pitchFamily="2" charset="-78"/>
            </a:endParaRPr>
          </a:p>
          <a:p>
            <a:pPr marL="45720" indent="0" algn="just">
              <a:buNone/>
            </a:pPr>
            <a:endParaRPr lang="fa-IR" sz="48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marL="45720" indent="0" algn="just">
              <a:buNone/>
            </a:pPr>
            <a:endParaRPr lang="fa-IR" sz="4800" b="1" dirty="0">
              <a:solidFill>
                <a:schemeClr val="tx1"/>
              </a:solidFill>
              <a:cs typeface="B Zar" pitchFamily="2" charset="-78"/>
            </a:endParaRPr>
          </a:p>
          <a:p>
            <a:pPr marL="45720" indent="0" algn="just">
              <a:buNone/>
            </a:pPr>
            <a:r>
              <a:rPr lang="fa-IR" sz="4800" b="1" dirty="0" smtClean="0">
                <a:solidFill>
                  <a:schemeClr val="tx1"/>
                </a:solidFill>
                <a:cs typeface="B Zar" pitchFamily="2" charset="-78"/>
              </a:rPr>
              <a:t>- شدت و بیان درد به فرهنگ، نژاد، سن، جنس، بیماری ، اضطراب، تجربه قبلی، حمایت اجتماعی و خانوادگی بستگی دارد.</a:t>
            </a:r>
            <a:endParaRPr lang="fa-IR" sz="4800" b="1" dirty="0">
              <a:solidFill>
                <a:schemeClr val="tx1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190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fa-IR" sz="3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B Jadid" pitchFamily="2" charset="-78"/>
              </a:rPr>
              <a:t>نوروفیزیولوژی درد :</a:t>
            </a:r>
          </a:p>
          <a:p>
            <a:pPr marL="45720" indent="0" algn="ctr">
              <a:buNone/>
            </a:pPr>
            <a:endParaRPr lang="fa-IR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در هر </a:t>
            </a: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2/5 </a:t>
            </a:r>
            <a:r>
              <a:rPr lang="en-US" sz="3200" b="1" dirty="0" smtClean="0">
                <a:solidFill>
                  <a:schemeClr val="tx1"/>
                </a:solidFill>
              </a:rPr>
              <a:t>Cm</a:t>
            </a:r>
            <a:r>
              <a:rPr lang="en-US" sz="3200" b="1" baseline="30000" dirty="0" smtClean="0">
                <a:solidFill>
                  <a:schemeClr val="tx1"/>
                </a:solidFill>
              </a:rPr>
              <a:t>2</a:t>
            </a:r>
            <a:r>
              <a:rPr lang="fa-IR" sz="3200" b="1" baseline="30000" dirty="0" smtClean="0">
                <a:solidFill>
                  <a:schemeClr val="tx1"/>
                </a:solidFill>
              </a:rPr>
              <a:t> </a:t>
            </a: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سطح پوست بیش از 1300 گیرنده درد وجود دارد.</a:t>
            </a:r>
          </a:p>
          <a:p>
            <a:pPr marL="45720" indent="0" algn="just">
              <a:buNone/>
            </a:pPr>
            <a:endParaRPr lang="fa-IR" sz="32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just">
              <a:buFont typeface="Arial" charset="0"/>
              <a:buChar char="•"/>
            </a:pPr>
            <a:r>
              <a:rPr lang="fa-IR" sz="3200" b="1" dirty="0">
                <a:solidFill>
                  <a:schemeClr val="tx1"/>
                </a:solidFill>
                <a:cs typeface="B Zar" pitchFamily="2" charset="-78"/>
              </a:rPr>
              <a:t> </a:t>
            </a: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محرک ها (حرارتی، مکانیکی، شیمیایی، الکتریکی و...) </a:t>
            </a: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  <a:sym typeface="Symbol"/>
              </a:rPr>
              <a:t>آسیب سلولی آزاد شدن مواد تولید کننده درد (هیستامین، برادی کنین، استیل کولین، پروستاگلاندین، پتاسیم  انتقال به مرکز از طریق فیبرهای عصبی</a:t>
            </a:r>
            <a:endParaRPr lang="en-US" sz="3200" b="1" dirty="0">
              <a:solidFill>
                <a:schemeClr val="tx1"/>
              </a:solidFill>
              <a:cs typeface="B Zar" pitchFamily="2" charset="-78"/>
            </a:endParaRPr>
          </a:p>
          <a:p>
            <a:pPr marL="45720" indent="0" algn="just">
              <a:buNone/>
            </a:pPr>
            <a:endParaRPr lang="fa-IR" sz="3200" b="1" dirty="0">
              <a:solidFill>
                <a:schemeClr val="tx1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190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fa-IR" sz="3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B Titr" pitchFamily="2" charset="-78"/>
              </a:rPr>
              <a:t>دو نوع فیبر عصبی وجود دارد:</a:t>
            </a:r>
          </a:p>
          <a:p>
            <a:pPr marL="45720" indent="0" algn="ctr">
              <a:buNone/>
            </a:pPr>
            <a:endParaRPr lang="fa-IR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60070" indent="-514350" algn="just">
              <a:buAutoNum type="alphaLcParenR"/>
            </a:pPr>
            <a:r>
              <a:rPr lang="fa-IR" sz="3200" b="1" dirty="0" smtClean="0">
                <a:solidFill>
                  <a:srgbClr val="FF0000"/>
                </a:solidFill>
                <a:cs typeface="B Zar" pitchFamily="2" charset="-78"/>
              </a:rPr>
              <a:t>سریع: </a:t>
            </a: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فیبرهای میلین دار که احساسات تیز و موضعی با سرعت 40 مایل در ساعت منتقل می کند.</a:t>
            </a:r>
          </a:p>
          <a:p>
            <a:pPr marL="560070" indent="-514350" algn="just">
              <a:buAutoNum type="alphaLcParenR"/>
            </a:pPr>
            <a:endParaRPr lang="fa-IR" sz="32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marL="560070" indent="-514350" algn="just">
              <a:buAutoNum type="alphaLcParenR"/>
            </a:pPr>
            <a:r>
              <a:rPr lang="fa-IR" sz="3200" b="1" dirty="0" smtClean="0">
                <a:solidFill>
                  <a:srgbClr val="FF0000"/>
                </a:solidFill>
                <a:cs typeface="B Zar" pitchFamily="2" charset="-78"/>
              </a:rPr>
              <a:t>آهسته: </a:t>
            </a: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بدون میلین که احساسات ناخوشایند احشائی ، مداوم با 3 مایل در ساعت منتقل می کند.</a:t>
            </a:r>
            <a:endParaRPr lang="en-US" sz="3200" b="1" dirty="0">
              <a:solidFill>
                <a:schemeClr val="tx1"/>
              </a:solidFill>
              <a:cs typeface="B Zar" pitchFamily="2" charset="-78"/>
            </a:endParaRPr>
          </a:p>
          <a:p>
            <a:pPr marL="45720" indent="0" algn="just">
              <a:buNone/>
            </a:pPr>
            <a:endParaRPr lang="fa-IR" sz="3200" b="1" dirty="0">
              <a:solidFill>
                <a:schemeClr val="tx1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667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rmAutofit/>
          </a:bodyPr>
          <a:lstStyle/>
          <a:p>
            <a:pPr algn="just">
              <a:buFont typeface="Arial" charset="0"/>
              <a:buChar char="•"/>
            </a:pPr>
            <a:endParaRPr lang="fa-IR" sz="32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just">
              <a:buFont typeface="Arial" charset="0"/>
              <a:buChar char="•"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یکسری مواد از جمله آنکفالین ها، آندروفین ها با تحریک فیبرهای بین نرون های مهاری، ایمپالس های درد را مهار می کنند و باعث کاهش انتقال ایمپالس دردناک </a:t>
            </a:r>
            <a:b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</a:b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می شود.</a:t>
            </a:r>
          </a:p>
          <a:p>
            <a:pPr algn="just">
              <a:buFont typeface="Arial" charset="0"/>
              <a:buChar char="•"/>
            </a:pPr>
            <a:endParaRPr lang="fa-IR" sz="32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just">
              <a:buFont typeface="Arial" charset="0"/>
              <a:buChar char="•"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سطح آندروفین در افراد، متفاوت است.</a:t>
            </a:r>
            <a:endParaRPr lang="fa-IR" sz="3200" b="1" dirty="0">
              <a:solidFill>
                <a:schemeClr val="tx1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667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fa-IR" sz="36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B Jadid" pitchFamily="2" charset="-78"/>
            </a:endParaRPr>
          </a:p>
          <a:p>
            <a:pPr marL="45720" indent="0" algn="ctr">
              <a:buNone/>
            </a:pPr>
            <a:r>
              <a:rPr lang="fa-IR" sz="3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B Jadid" pitchFamily="2" charset="-78"/>
              </a:rPr>
              <a:t>درمان</a:t>
            </a:r>
          </a:p>
          <a:p>
            <a:pPr marL="45720" indent="0" algn="ctr">
              <a:buNone/>
            </a:pPr>
            <a:endParaRPr lang="fa-IR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60070" indent="-514350" algn="just">
              <a:buAutoNum type="arabicParenR"/>
            </a:pPr>
            <a:r>
              <a:rPr lang="fa-IR" sz="3200" b="1" dirty="0" smtClean="0">
                <a:solidFill>
                  <a:srgbClr val="FF0000"/>
                </a:solidFill>
                <a:cs typeface="B Zar" pitchFamily="2" charset="-78"/>
              </a:rPr>
              <a:t>غیردارویی:</a:t>
            </a:r>
          </a:p>
          <a:p>
            <a:pPr marL="45720" indent="0" algn="just">
              <a:buNone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ماساژ، سرما، گرما، انحراف حواس، </a:t>
            </a: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TENS</a:t>
            </a: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 </a:t>
            </a:r>
          </a:p>
          <a:p>
            <a:pPr marL="45720" indent="0" algn="l">
              <a:buNone/>
            </a:pPr>
            <a:r>
              <a:rPr lang="en-US" sz="2800" b="1" dirty="0" smtClean="0">
                <a:solidFill>
                  <a:schemeClr val="tx1"/>
                </a:solidFill>
                <a:cs typeface="B Zar" pitchFamily="2" charset="-78"/>
              </a:rPr>
              <a:t>(Transcutaneous Electrical Nerve Stimulation)</a:t>
            </a:r>
            <a:endParaRPr lang="fa-IR" sz="2800" b="1" dirty="0">
              <a:solidFill>
                <a:schemeClr val="tx1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667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fa-IR" sz="3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B Jadid" pitchFamily="2" charset="-78"/>
              </a:rPr>
              <a:t>درمان</a:t>
            </a:r>
          </a:p>
          <a:p>
            <a:pPr marL="45720" indent="0" algn="ctr">
              <a:buNone/>
            </a:pPr>
            <a:endParaRPr lang="fa-IR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2) دارویی (</a:t>
            </a: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 Opioid, NSAids</a:t>
            </a: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 و بی حسی موضعی و...) </a:t>
            </a: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IV, Po</a:t>
            </a: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و ...</a:t>
            </a:r>
          </a:p>
          <a:p>
            <a:pPr marL="45720" indent="0" algn="just">
              <a:buNone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3) روش انهدامی </a:t>
            </a: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(ablative)</a:t>
            </a:r>
            <a:endParaRPr lang="fa-IR" sz="32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marL="45720" indent="0" algn="just">
              <a:buNone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4) کوردوتومی (قطع یکی از راه های عصبی نخاعی)</a:t>
            </a:r>
          </a:p>
          <a:p>
            <a:pPr marL="45720" indent="0" algn="just">
              <a:buNone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5) ریزوتومی (قطع عصب در ریشه خلفی عصب)</a:t>
            </a:r>
          </a:p>
          <a:p>
            <a:pPr marL="45720" indent="0" algn="just">
              <a:buNone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6) حمایت روحی روانی (افزایش ترشح آندروفین)</a:t>
            </a:r>
          </a:p>
          <a:p>
            <a:pPr marL="45720" indent="0" algn="just">
              <a:buNone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7) حضور خانواده</a:t>
            </a:r>
          </a:p>
          <a:p>
            <a:pPr marL="45720" indent="0" algn="just">
              <a:buNone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8) استفاده از پمپ </a:t>
            </a: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PCA</a:t>
            </a:r>
            <a:endParaRPr lang="fa-IR" sz="32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marL="45720" indent="0" algn="just">
              <a:buNone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9) موزیک درمانی</a:t>
            </a:r>
          </a:p>
          <a:p>
            <a:pPr marL="45720" indent="0" algn="just">
              <a:buNone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10) انحراف فکر</a:t>
            </a:r>
            <a:endParaRPr lang="en-US" sz="3200" b="1" dirty="0">
              <a:solidFill>
                <a:schemeClr val="tx1"/>
              </a:solidFill>
              <a:cs typeface="B Zar" pitchFamily="2" charset="-78"/>
            </a:endParaRPr>
          </a:p>
          <a:p>
            <a:pPr marL="45720" indent="0" algn="just">
              <a:buNone/>
            </a:pPr>
            <a:endParaRPr lang="fa-IR" sz="3200" b="1" dirty="0">
              <a:solidFill>
                <a:schemeClr val="tx1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667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fa-IR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en-US" sz="72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FAST HUG</a:t>
            </a:r>
            <a:endParaRPr lang="fa-IR" sz="72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fa-IR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fa-IR" sz="4800" b="1" dirty="0" smtClean="0">
                <a:solidFill>
                  <a:schemeClr val="tx1"/>
                </a:solidFill>
                <a:cs typeface="B Zar" pitchFamily="2" charset="-78"/>
              </a:rPr>
              <a:t>یکی از ابزارهای ذهنی که در بخش های مراقبت های ویژه به خوبی از آن استفاده می کنند </a:t>
            </a:r>
            <a:r>
              <a:rPr lang="en-US" sz="4800" b="1" dirty="0" smtClean="0">
                <a:solidFill>
                  <a:schemeClr val="tx1"/>
                </a:solidFill>
                <a:cs typeface="B Zar" pitchFamily="2" charset="-78"/>
              </a:rPr>
              <a:t>FAST HUG</a:t>
            </a:r>
            <a:r>
              <a:rPr lang="fa-IR" sz="4800" b="1" dirty="0" smtClean="0">
                <a:solidFill>
                  <a:schemeClr val="tx1"/>
                </a:solidFill>
                <a:cs typeface="B Zar" pitchFamily="2" charset="-78"/>
              </a:rPr>
              <a:t> است.</a:t>
            </a:r>
            <a:endParaRPr lang="fa-IR" sz="4800" b="1" dirty="0">
              <a:solidFill>
                <a:schemeClr val="tx1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08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 smtClean="0"/>
              <a:t>پمپ </a:t>
            </a:r>
            <a:r>
              <a:rPr lang="en-US" dirty="0" smtClean="0"/>
              <a:t>PCA</a:t>
            </a:r>
            <a:endParaRPr lang="en-US" dirty="0"/>
          </a:p>
        </p:txBody>
      </p:sp>
      <p:pic>
        <p:nvPicPr>
          <p:cNvPr id="11266" name="Picture 2" descr="C:\Users\sabzrayan\Desktop\kipupumpun_painaminen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31838"/>
            <a:ext cx="5688631" cy="334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13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908438" y="116632"/>
            <a:ext cx="6479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 smtClean="0">
                <a:solidFill>
                  <a:srgbClr val="FF0000"/>
                </a:solidFill>
              </a:rPr>
              <a:t>با زیردستان طوری رفتار کنید که دوست دارید با شما رفتار شود.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0546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B Jadid" pitchFamily="2" charset="-78"/>
              </a:rPr>
              <a:t>“S”</a:t>
            </a:r>
          </a:p>
          <a:p>
            <a:pPr marL="45720" indent="0" algn="ctr">
              <a:buNone/>
            </a:pP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B Jadid" pitchFamily="2" charset="-78"/>
              </a:rPr>
              <a:t>“Sedation”</a:t>
            </a:r>
            <a:endParaRPr lang="fa-IR" sz="36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B Jadid" pitchFamily="2" charset="-78"/>
            </a:endParaRPr>
          </a:p>
          <a:p>
            <a:pPr algn="just">
              <a:buFont typeface="Arial" charset="0"/>
              <a:buChar char="•"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حدود 30% بیمارانی که به </a:t>
            </a: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ventilator</a:t>
            </a: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 وصل می شوند دچار </a:t>
            </a: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delirium, anxiety, pain</a:t>
            </a: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 هستند.</a:t>
            </a:r>
          </a:p>
          <a:p>
            <a:pPr algn="just">
              <a:buFont typeface="Arial" charset="0"/>
              <a:buChar char="•"/>
            </a:pPr>
            <a:endParaRPr lang="fa-IR" sz="32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just">
              <a:buFont typeface="Arial" charset="0"/>
              <a:buChar char="•"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در طولانی مدت درد، اضطراب، خواب ناکافی، شدت بیماری می تواند به </a:t>
            </a: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agitation</a:t>
            </a: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 منجر شود.</a:t>
            </a:r>
            <a:endParaRPr lang="fa-IR" sz="3200" b="1" dirty="0">
              <a:solidFill>
                <a:schemeClr val="tx1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667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sabzrayan\Desktop\imagesCA1M72UD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24745"/>
            <a:ext cx="496855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72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rmAutofit/>
          </a:bodyPr>
          <a:lstStyle/>
          <a:p>
            <a:pPr algn="just">
              <a:buFont typeface="Arial" charset="0"/>
              <a:buChar char="•"/>
            </a:pPr>
            <a:endParaRPr lang="fa-IR" sz="28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just">
              <a:buFont typeface="Arial" charset="0"/>
              <a:buChar char="•"/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برای اینکه از </a:t>
            </a:r>
            <a:r>
              <a:rPr lang="en-US" sz="2800" b="1" dirty="0" smtClean="0">
                <a:solidFill>
                  <a:schemeClr val="tx1"/>
                </a:solidFill>
                <a:cs typeface="B Zar" pitchFamily="2" charset="-78"/>
              </a:rPr>
              <a:t>agitation</a:t>
            </a: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 جلوگیری کنیم و یا بیقراری را به حداقل برسانیم به موارد زیر توجه کنید:</a:t>
            </a:r>
          </a:p>
          <a:p>
            <a:pPr marL="45720" indent="0" algn="just">
              <a:buNone/>
            </a:pPr>
            <a:endParaRPr lang="fa-IR" sz="2800" b="1" dirty="0">
              <a:solidFill>
                <a:schemeClr val="tx1"/>
              </a:solidFill>
              <a:cs typeface="B Zar" pitchFamily="2" charset="-78"/>
            </a:endParaRPr>
          </a:p>
          <a:p>
            <a:pPr marL="560070" indent="-514350" algn="just">
              <a:buAutoNum type="arabicParenR"/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کاهش درد</a:t>
            </a:r>
          </a:p>
          <a:p>
            <a:pPr marL="560070" indent="-514350" algn="just">
              <a:buAutoNum type="arabicParenR"/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کاهش اضطراب</a:t>
            </a:r>
          </a:p>
          <a:p>
            <a:pPr marL="560070" indent="-514350" algn="just">
              <a:buAutoNum type="arabicParenR"/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کاهش روزهای وصل بودن به </a:t>
            </a:r>
            <a:r>
              <a:rPr lang="en-US" sz="2800" b="1" dirty="0" smtClean="0">
                <a:solidFill>
                  <a:schemeClr val="tx1"/>
                </a:solidFill>
                <a:cs typeface="B Zar" pitchFamily="2" charset="-78"/>
              </a:rPr>
              <a:t>ventilator</a:t>
            </a:r>
            <a:endParaRPr lang="fa-IR" sz="28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marL="560070" indent="-514350" algn="just">
              <a:buAutoNum type="arabicParenR"/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کاهش مدت زمان اقامت در </a:t>
            </a:r>
            <a:r>
              <a:rPr lang="en-US" sz="2800" b="1" dirty="0" smtClean="0">
                <a:solidFill>
                  <a:schemeClr val="tx1"/>
                </a:solidFill>
                <a:cs typeface="B Zar" pitchFamily="2" charset="-78"/>
              </a:rPr>
              <a:t>ICU</a:t>
            </a:r>
            <a:endParaRPr lang="fa-IR" sz="28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marL="560070" indent="-514350" algn="just">
              <a:buAutoNum type="arabicParenR"/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کاهش عوارض ارگان های حیاتی (قلب، ریه، کلیه، کبد)</a:t>
            </a:r>
          </a:p>
          <a:p>
            <a:pPr marL="560070" indent="-514350" algn="just">
              <a:buAutoNum type="arabicParenR"/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کاهش دلیریوم و درمان هرچه سریعتر آن</a:t>
            </a:r>
            <a:endParaRPr lang="en-US" sz="28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marL="560070" indent="-514350" algn="just">
              <a:buAutoNum type="arabicParenR"/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به هیپوکسی توجه کنید.</a:t>
            </a:r>
            <a:endParaRPr lang="fa-IR" sz="2800" b="1" dirty="0">
              <a:solidFill>
                <a:schemeClr val="tx1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667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rmAutofit/>
          </a:bodyPr>
          <a:lstStyle/>
          <a:p>
            <a:pPr algn="just">
              <a:buFont typeface="Arial" charset="0"/>
              <a:buChar char="•"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برای اینکه شدت </a:t>
            </a: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agitation</a:t>
            </a: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 را بیان کنید می توان از فرمول </a:t>
            </a: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RASS</a:t>
            </a: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 استفاده کرد.</a:t>
            </a:r>
          </a:p>
          <a:p>
            <a:pPr marL="45720" indent="0" algn="just">
              <a:buNone/>
            </a:pPr>
            <a:endParaRPr lang="fa-IR" sz="3200" b="1" dirty="0">
              <a:solidFill>
                <a:schemeClr val="tx1"/>
              </a:solidFill>
              <a:cs typeface="B Zar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692979"/>
              </p:ext>
            </p:extLst>
          </p:nvPr>
        </p:nvGraphicFramePr>
        <p:xfrm>
          <a:off x="683567" y="1556796"/>
          <a:ext cx="7920881" cy="42844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660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3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7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446"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>
                          <a:cs typeface="B Zar" pitchFamily="2" charset="-78"/>
                        </a:rPr>
                        <a:t>پرخاشگر، تهاجمی</a:t>
                      </a:r>
                      <a:endParaRPr lang="fa-IR" sz="2000" b="1" dirty="0">
                        <a:cs typeface="B Z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Zar" pitchFamily="2" charset="-78"/>
                        </a:rPr>
                        <a:t>4+</a:t>
                      </a:r>
                      <a:endParaRPr lang="fa-IR" sz="2000" b="1" dirty="0">
                        <a:cs typeface="B Z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Convative</a:t>
                      </a:r>
                      <a:endParaRPr lang="fa-I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446"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>
                          <a:cs typeface="B Zar" pitchFamily="2" charset="-78"/>
                        </a:rPr>
                        <a:t>کاتترهایش</a:t>
                      </a:r>
                      <a:r>
                        <a:rPr lang="fa-IR" sz="2000" b="1" baseline="0" dirty="0" smtClean="0">
                          <a:cs typeface="B Zar" pitchFamily="2" charset="-78"/>
                        </a:rPr>
                        <a:t> جدا می کند</a:t>
                      </a:r>
                      <a:endParaRPr lang="fa-IR" sz="2000" b="1" dirty="0">
                        <a:cs typeface="B Z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Zar" pitchFamily="2" charset="-78"/>
                        </a:rPr>
                        <a:t>3+</a:t>
                      </a:r>
                      <a:endParaRPr lang="fa-IR" sz="2000" b="1" dirty="0">
                        <a:cs typeface="B Z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Very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agitation</a:t>
                      </a:r>
                      <a:endParaRPr lang="fa-I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446"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>
                          <a:cs typeface="B Zar" pitchFamily="2" charset="-78"/>
                        </a:rPr>
                        <a:t>بیان اضطراب (داروهایش</a:t>
                      </a:r>
                      <a:r>
                        <a:rPr lang="fa-IR" sz="2000" b="1" baseline="0" dirty="0" smtClean="0">
                          <a:cs typeface="B Zar" pitchFamily="2" charset="-78"/>
                        </a:rPr>
                        <a:t> مصرف می کند)</a:t>
                      </a:r>
                      <a:endParaRPr lang="fa-IR" sz="2000" b="1" dirty="0">
                        <a:cs typeface="B Z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Zar" pitchFamily="2" charset="-78"/>
                        </a:rPr>
                        <a:t>2+</a:t>
                      </a:r>
                      <a:endParaRPr lang="fa-IR" sz="2000" b="1" dirty="0">
                        <a:cs typeface="B Z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Agitation</a:t>
                      </a:r>
                      <a:endParaRPr lang="fa-I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446"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>
                          <a:cs typeface="B Zar" pitchFamily="2" charset="-78"/>
                        </a:rPr>
                        <a:t>بیقرار</a:t>
                      </a:r>
                      <a:endParaRPr lang="fa-IR" sz="2000" b="1" dirty="0">
                        <a:cs typeface="B Z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Zar" pitchFamily="2" charset="-78"/>
                        </a:rPr>
                        <a:t>1+</a:t>
                      </a:r>
                      <a:endParaRPr lang="fa-IR" sz="2000" b="1" dirty="0">
                        <a:cs typeface="B Z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Restless</a:t>
                      </a:r>
                      <a:endParaRPr lang="fa-I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446"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>
                          <a:cs typeface="B Zar" pitchFamily="2" charset="-78"/>
                        </a:rPr>
                        <a:t>بیدار</a:t>
                      </a:r>
                      <a:endParaRPr lang="fa-IR" sz="2000" b="1" dirty="0">
                        <a:cs typeface="B Z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Zar" pitchFamily="2" charset="-78"/>
                        </a:rPr>
                        <a:t>0</a:t>
                      </a:r>
                      <a:endParaRPr lang="fa-IR" sz="2000" b="1" dirty="0">
                        <a:cs typeface="B Z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Alert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&amp; calm</a:t>
                      </a:r>
                      <a:endParaRPr lang="fa-I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446"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>
                          <a:cs typeface="B Zar" pitchFamily="2" charset="-78"/>
                        </a:rPr>
                        <a:t>خواب آلوده با صدا</a:t>
                      </a:r>
                      <a:r>
                        <a:rPr lang="fa-IR" sz="2000" b="1" baseline="0" dirty="0" smtClean="0">
                          <a:cs typeface="B Zar" pitchFamily="2" charset="-78"/>
                        </a:rPr>
                        <a:t> بیدار می شود.</a:t>
                      </a:r>
                      <a:endParaRPr lang="fa-IR" sz="2000" b="1" dirty="0">
                        <a:cs typeface="B Z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Zar" pitchFamily="2" charset="-78"/>
                        </a:rPr>
                        <a:t>1-</a:t>
                      </a:r>
                      <a:endParaRPr lang="fa-IR" sz="2000" b="1" dirty="0">
                        <a:cs typeface="B Z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Drowsy</a:t>
                      </a:r>
                      <a:endParaRPr lang="fa-I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446"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>
                          <a:cs typeface="B Zar" pitchFamily="2" charset="-78"/>
                        </a:rPr>
                        <a:t>کمتر از 10 ثانیه بیدار می ماند</a:t>
                      </a:r>
                      <a:endParaRPr lang="fa-IR" sz="2000" b="1" dirty="0">
                        <a:cs typeface="B Z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Zar" pitchFamily="2" charset="-78"/>
                        </a:rPr>
                        <a:t>2-</a:t>
                      </a:r>
                      <a:endParaRPr lang="fa-IR" sz="2000" b="1" dirty="0">
                        <a:cs typeface="B Z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Light sedation</a:t>
                      </a:r>
                      <a:endParaRPr lang="fa-I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446"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>
                          <a:cs typeface="B Zar" pitchFamily="2" charset="-78"/>
                        </a:rPr>
                        <a:t>با تحریک دردناک، ارتباط چشمی برقرار می کند.</a:t>
                      </a:r>
                      <a:endParaRPr lang="fa-IR" sz="2000" b="1" dirty="0">
                        <a:cs typeface="B Z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Zar" pitchFamily="2" charset="-78"/>
                        </a:rPr>
                        <a:t>3-</a:t>
                      </a:r>
                      <a:endParaRPr lang="fa-IR" sz="2000" b="1" dirty="0">
                        <a:cs typeface="B Z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Moderate sedation</a:t>
                      </a:r>
                      <a:endParaRPr lang="fa-I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446"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>
                          <a:cs typeface="B Zar" pitchFamily="2" charset="-78"/>
                        </a:rPr>
                        <a:t>هیچ پاسخی نمی دهد شاید </a:t>
                      </a:r>
                      <a:r>
                        <a:rPr lang="en-US" sz="2000" b="1" dirty="0" smtClean="0">
                          <a:cs typeface="B Zar" pitchFamily="2" charset="-78"/>
                        </a:rPr>
                        <a:t>RR, PR</a:t>
                      </a:r>
                      <a:r>
                        <a:rPr lang="fa-IR" sz="2000" b="1" dirty="0" smtClean="0">
                          <a:cs typeface="B Zar" pitchFamily="2" charset="-78"/>
                        </a:rPr>
                        <a:t> تغییر کند.</a:t>
                      </a:r>
                      <a:endParaRPr lang="fa-IR" sz="2000" b="1" dirty="0">
                        <a:cs typeface="B Z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Zar" pitchFamily="2" charset="-78"/>
                        </a:rPr>
                        <a:t>4-</a:t>
                      </a:r>
                      <a:endParaRPr lang="fa-IR" sz="2000" b="1" dirty="0">
                        <a:cs typeface="B Z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Deep sedation</a:t>
                      </a:r>
                      <a:endParaRPr lang="fa-I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446"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>
                          <a:cs typeface="B Zar" pitchFamily="2" charset="-78"/>
                        </a:rPr>
                        <a:t>هیچ پاسخ و واکنشی ندارد.</a:t>
                      </a:r>
                      <a:endParaRPr lang="fa-IR" sz="2000" b="1" dirty="0">
                        <a:cs typeface="B Z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Zar" pitchFamily="2" charset="-78"/>
                        </a:rPr>
                        <a:t>5-</a:t>
                      </a:r>
                      <a:endParaRPr lang="fa-IR" sz="2000" b="1" dirty="0">
                        <a:cs typeface="B Z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coma</a:t>
                      </a:r>
                      <a:endParaRPr lang="fa-I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667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rmAutofit/>
          </a:bodyPr>
          <a:lstStyle/>
          <a:p>
            <a:pPr algn="just">
              <a:buFont typeface="Arial" charset="0"/>
              <a:buChar char="•"/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از 1+ به بعد باید دارو داده شود.</a:t>
            </a:r>
          </a:p>
          <a:p>
            <a:pPr marL="45720" indent="0" algn="just">
              <a:buNone/>
            </a:pPr>
            <a:endParaRPr lang="fa-IR" sz="28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just">
              <a:buFont typeface="Arial" charset="0"/>
              <a:buChar char="•"/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می توان از داروهای زیر استفاده کرد:</a:t>
            </a:r>
          </a:p>
          <a:p>
            <a:pPr marL="560070" indent="-514350" algn="just">
              <a:buAutoNum type="arabicParenR"/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پروپوفول:</a:t>
            </a:r>
          </a:p>
          <a:p>
            <a:pPr marL="45720" indent="0" algn="just">
              <a:buNone/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به طور گسترده در </a:t>
            </a:r>
            <a:r>
              <a:rPr lang="en-US" sz="2800" b="1" dirty="0" smtClean="0">
                <a:solidFill>
                  <a:schemeClr val="tx1"/>
                </a:solidFill>
                <a:cs typeface="B Zar" pitchFamily="2" charset="-78"/>
              </a:rPr>
              <a:t>ICU</a:t>
            </a: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 برای </a:t>
            </a:r>
            <a:r>
              <a:rPr lang="en-US" sz="2800" b="1" dirty="0" smtClean="0">
                <a:solidFill>
                  <a:schemeClr val="tx1"/>
                </a:solidFill>
                <a:cs typeface="B Zar" pitchFamily="2" charset="-78"/>
              </a:rPr>
              <a:t>sedation</a:t>
            </a: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 بیماران استفاده می کنند.</a:t>
            </a:r>
          </a:p>
          <a:p>
            <a:pPr algn="just">
              <a:buFont typeface="Arial" charset="0"/>
              <a:buChar char="•"/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در مقایسه با میدازولام بسیار مؤثرتر است.</a:t>
            </a:r>
          </a:p>
          <a:p>
            <a:pPr algn="just">
              <a:buFont typeface="Arial" charset="0"/>
              <a:buChar char="•"/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شروع اثر سریع- طول اثر کوتاه</a:t>
            </a:r>
          </a:p>
          <a:p>
            <a:pPr algn="just">
              <a:buFont typeface="Arial" charset="0"/>
              <a:buChar char="•"/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می تواند به کاهش </a:t>
            </a:r>
            <a:r>
              <a:rPr lang="en-US" sz="2800" b="1" dirty="0" smtClean="0">
                <a:solidFill>
                  <a:schemeClr val="tx1"/>
                </a:solidFill>
                <a:cs typeface="B Zar" pitchFamily="2" charset="-78"/>
              </a:rPr>
              <a:t>HR, BP</a:t>
            </a: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 منجر شود.</a:t>
            </a:r>
          </a:p>
          <a:p>
            <a:pPr algn="just">
              <a:buFont typeface="Arial" charset="0"/>
              <a:buChar char="•"/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ممکن است رنگ ادرار سبز شود.</a:t>
            </a:r>
          </a:p>
          <a:p>
            <a:pPr algn="just">
              <a:buFont typeface="Arial" charset="0"/>
              <a:buChar char="•"/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در بچه های کمتر از 3 سال ممنوع است.</a:t>
            </a:r>
          </a:p>
          <a:p>
            <a:pPr algn="just">
              <a:buFont typeface="Arial" charset="0"/>
              <a:buChar char="•"/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مواظب</a:t>
            </a:r>
            <a:r>
              <a:rPr lang="en-US" sz="2800" b="1" dirty="0" smtClean="0">
                <a:solidFill>
                  <a:schemeClr val="tx1"/>
                </a:solidFill>
                <a:cs typeface="B Zar" pitchFamily="2" charset="-78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cs typeface="B Zar" pitchFamily="2" charset="-78"/>
              </a:rPr>
              <a:t>Pancratitis</a:t>
            </a: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 باشید.</a:t>
            </a:r>
            <a:endParaRPr lang="fa-IR" sz="2800" b="1" dirty="0">
              <a:solidFill>
                <a:schemeClr val="tx1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667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endParaRPr lang="fa-IR" sz="32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marL="45720" indent="0" algn="just">
              <a:buNone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2) </a:t>
            </a: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Etomidate</a:t>
            </a:r>
          </a:p>
          <a:p>
            <a:pPr marL="45720" indent="0" algn="just">
              <a:buNone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3)</a:t>
            </a: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Ketamine </a:t>
            </a:r>
            <a:endParaRPr lang="fa-IR" sz="32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marL="45720" indent="0" algn="just">
              <a:buNone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4)</a:t>
            </a: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midazolam</a:t>
            </a:r>
            <a:endParaRPr lang="fa-IR" sz="32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marL="45720" indent="0" algn="just">
              <a:buNone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5)</a:t>
            </a: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Haloperidol </a:t>
            </a:r>
            <a:endParaRPr lang="fa-IR" sz="32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marL="45720" indent="0" algn="just">
              <a:buNone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6)</a:t>
            </a: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Opioids </a:t>
            </a:r>
            <a:endParaRPr lang="fa-IR" sz="3200" b="1" dirty="0">
              <a:solidFill>
                <a:schemeClr val="tx1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667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fa-IR" sz="36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B Jadid" pitchFamily="2" charset="-78"/>
            </a:endParaRPr>
          </a:p>
          <a:p>
            <a:pPr marL="45720" indent="0" algn="ctr">
              <a:buNone/>
            </a:pP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B Jadid" pitchFamily="2" charset="-78"/>
              </a:rPr>
              <a:t>How much drug is given?</a:t>
            </a:r>
            <a:endParaRPr lang="fa-IR" sz="44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B Jadid" pitchFamily="2" charset="-78"/>
            </a:endParaRPr>
          </a:p>
          <a:p>
            <a:pPr marL="45720" indent="0" algn="ctr">
              <a:buNone/>
            </a:pPr>
            <a:endParaRPr lang="fa-IR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60070" indent="-514350" algn="l" rtl="0">
              <a:buAutoNum type="arabicParenR"/>
            </a:pP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Over sedation</a:t>
            </a:r>
          </a:p>
          <a:p>
            <a:pPr marL="560070" indent="-514350" algn="l" rtl="0">
              <a:buAutoNum type="arabicParenR"/>
            </a:pP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Under sedation </a:t>
            </a:r>
            <a:endParaRPr lang="fa-IR" sz="3200" b="1" dirty="0">
              <a:solidFill>
                <a:schemeClr val="tx1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667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fa-IR" sz="36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B Jadid" pitchFamily="2" charset="-78"/>
            </a:endParaRPr>
          </a:p>
          <a:p>
            <a:pPr marL="45720" indent="0" algn="ctr">
              <a:buNone/>
            </a:pPr>
            <a:r>
              <a:rPr lang="fa-IR" sz="3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B Jadid" pitchFamily="2" charset="-78"/>
              </a:rPr>
              <a:t>عوارض 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B Jadid" pitchFamily="2" charset="-78"/>
              </a:rPr>
              <a:t>over sedation</a:t>
            </a:r>
            <a:r>
              <a:rPr lang="fa-IR" sz="3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B Jadid" pitchFamily="2" charset="-78"/>
              </a:rPr>
              <a:t>:</a:t>
            </a:r>
          </a:p>
          <a:p>
            <a:pPr marL="45720" indent="0" algn="ctr">
              <a:buNone/>
            </a:pPr>
            <a:endParaRPr lang="fa-IR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60070" indent="-514350" algn="just">
              <a:buAutoNum type="arabicParenR"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افزایش مدت زمان </a:t>
            </a: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intubation</a:t>
            </a: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 و وصل به </a:t>
            </a: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ventilator</a:t>
            </a:r>
            <a:endParaRPr lang="fa-IR" sz="32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marL="560070" indent="-514350" algn="just">
              <a:buAutoNum type="arabicParenR"/>
            </a:pPr>
            <a:endParaRPr lang="fa-IR" sz="32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marL="560070" indent="-514350" algn="just">
              <a:buAutoNum type="arabicParenR"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افزایش مدت زمان اقامت در </a:t>
            </a: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ICU</a:t>
            </a:r>
            <a:endParaRPr lang="fa-IR" sz="3200" b="1" dirty="0">
              <a:solidFill>
                <a:schemeClr val="tx1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667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rmAutofit fontScale="85000" lnSpcReduction="20000"/>
          </a:bodyPr>
          <a:lstStyle/>
          <a:p>
            <a:pPr marL="45720" indent="0" algn="ctr">
              <a:buNone/>
            </a:pP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FAST HUG</a:t>
            </a:r>
            <a:endParaRPr lang="fa-IR" sz="48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fa-IR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یک ابزاری است که بخوبی در ذهن جای می گیرد.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با این ابزار می توانیم یک راند مؤثر داشته باشیم.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از بسیاری از خطاها جلوگیری کنیم.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باعث ارتقاء </a:t>
            </a:r>
            <a:r>
              <a:rPr lang="en-US" sz="2800" b="1" dirty="0" smtClean="0">
                <a:solidFill>
                  <a:schemeClr val="tx1"/>
                </a:solidFill>
                <a:cs typeface="B Zar" pitchFamily="2" charset="-78"/>
              </a:rPr>
              <a:t>Patient safety</a:t>
            </a: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 می گردد.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یک </a:t>
            </a:r>
            <a:r>
              <a:rPr lang="en-US" sz="2800" b="1" dirty="0" smtClean="0">
                <a:solidFill>
                  <a:schemeClr val="tx1"/>
                </a:solidFill>
                <a:cs typeface="B Zar" pitchFamily="2" charset="-78"/>
              </a:rPr>
              <a:t>Mental checklist</a:t>
            </a: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 بسیار خوب است.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یک زبان مشترک بوجود می آورد.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مراقبت های مؤثرتری پیدا خواهیم کرد.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مسائل مهم که حتی می تواند حیات بیمار را تهدید کند فراموش نمی کنیم.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با توجه به 7 حرف فوق می توانیم اطلاعات زیادی از بیمار را با هم بررسی و ارزیابی کنیم.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حداقل روزی یک بار براساس </a:t>
            </a:r>
            <a:r>
              <a:rPr lang="en-US" sz="2800" b="1" dirty="0" smtClean="0">
                <a:solidFill>
                  <a:schemeClr val="tx1"/>
                </a:solidFill>
                <a:cs typeface="B Zar" pitchFamily="2" charset="-78"/>
              </a:rPr>
              <a:t>scale</a:t>
            </a: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 فوق بیمار را ارزیابی کنید.</a:t>
            </a:r>
          </a:p>
        </p:txBody>
      </p:sp>
    </p:spTree>
    <p:extLst>
      <p:ext uri="{BB962C8B-B14F-4D97-AF65-F5344CB8AC3E}">
        <p14:creationId xmlns:p14="http://schemas.microsoft.com/office/powerpoint/2010/main" val="355477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fa-IR" sz="36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B Jadid" pitchFamily="2" charset="-78"/>
            </a:endParaRPr>
          </a:p>
          <a:p>
            <a:pPr marL="45720" indent="0" algn="ctr">
              <a:buNone/>
            </a:pPr>
            <a:r>
              <a:rPr lang="fa-IR" sz="3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B Jadid" pitchFamily="2" charset="-78"/>
              </a:rPr>
              <a:t>عوارض 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B Jadid" pitchFamily="2" charset="-78"/>
              </a:rPr>
              <a:t>under sedation</a:t>
            </a:r>
            <a:r>
              <a:rPr lang="fa-IR" sz="3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B Jadid" pitchFamily="2" charset="-78"/>
              </a:rPr>
              <a:t>:</a:t>
            </a:r>
          </a:p>
          <a:p>
            <a:pPr marL="45720" indent="0" algn="ctr">
              <a:buNone/>
            </a:pPr>
            <a:endParaRPr lang="fa-IR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60070" indent="-514350" algn="just">
              <a:buAutoNum type="arabicParenR"/>
            </a:pP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Hyper catabolism</a:t>
            </a:r>
          </a:p>
          <a:p>
            <a:pPr marL="560070" indent="-514350" algn="just">
              <a:buAutoNum type="arabicParenR"/>
            </a:pP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Immunosuppression</a:t>
            </a:r>
          </a:p>
          <a:p>
            <a:pPr marL="560070" indent="-514350" algn="just">
              <a:buAutoNum type="arabicParenR"/>
            </a:pP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Hypercoagulability </a:t>
            </a:r>
            <a:endParaRPr lang="fa-IR" sz="3200" b="1" dirty="0">
              <a:solidFill>
                <a:schemeClr val="tx1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0681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554"/>
            <a:ext cx="9467527" cy="7175202"/>
          </a:xfrm>
        </p:spPr>
      </p:pic>
      <p:sp>
        <p:nvSpPr>
          <p:cNvPr id="3" name="TextBox 2"/>
          <p:cNvSpPr txBox="1"/>
          <p:nvPr/>
        </p:nvSpPr>
        <p:spPr>
          <a:xfrm>
            <a:off x="971600" y="260648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rgbClr val="FF0000"/>
                </a:solidFill>
              </a:rPr>
              <a:t>گاهی می توان فرسنگ ها فاصله را با یک شاخه گل از بین برد.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39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fa-IR" sz="36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B Jadid" pitchFamily="2" charset="-78"/>
            </a:endParaRPr>
          </a:p>
          <a:p>
            <a:pPr marL="45720" indent="0" algn="ctr">
              <a:buNone/>
            </a:pP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B Jadid" pitchFamily="2" charset="-78"/>
              </a:rPr>
              <a:t>“T”</a:t>
            </a:r>
          </a:p>
          <a:p>
            <a:pPr marL="45720" indent="0" algn="ctr" rtl="0">
              <a:buNone/>
            </a:pP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B Jadid" pitchFamily="2" charset="-78"/>
              </a:rPr>
              <a:t>“Thrombus”</a:t>
            </a:r>
          </a:p>
          <a:p>
            <a:pPr marL="45720" indent="0" algn="l" rtl="0">
              <a:buNone/>
            </a:pPr>
            <a:endParaRPr lang="en-US" sz="36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B Jadid" pitchFamily="2" charset="-78"/>
            </a:endParaRPr>
          </a:p>
          <a:p>
            <a:pPr marL="45720" indent="0" algn="just" rtl="0">
              <a:buNone/>
            </a:pP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B Jadid" pitchFamily="2" charset="-78"/>
              </a:rPr>
              <a:t>Why is venous thrombolism (VTE) prophylaxis important in ICU patients?</a:t>
            </a:r>
            <a:endParaRPr lang="fa-IR" sz="32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B Jadid" pitchFamily="2" charset="-78"/>
            </a:endParaRPr>
          </a:p>
          <a:p>
            <a:pPr marL="45720" indent="0" algn="ctr">
              <a:buNone/>
            </a:pPr>
            <a:endParaRPr lang="fa-IR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05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VTE</a:t>
            </a: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 می تواند منجر به </a:t>
            </a: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PTE, DVT</a:t>
            </a: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 شود.</a:t>
            </a:r>
          </a:p>
          <a:p>
            <a:pPr algn="just">
              <a:buFont typeface="Arial" pitchFamily="34" charset="0"/>
              <a:buChar char="•"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بین 10-30% بیماران </a:t>
            </a: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ICU</a:t>
            </a: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 ، هفته اول پس از بستری دچار </a:t>
            </a: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DVT</a:t>
            </a: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 می شوند.</a:t>
            </a:r>
          </a:p>
          <a:p>
            <a:pPr algn="just">
              <a:buFont typeface="Arial" pitchFamily="34" charset="0"/>
              <a:buChar char="•"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تقریباً بین 15-20% بیماران آمبولی ریوی دچار مشکلات همودینامیک می شوند.</a:t>
            </a:r>
          </a:p>
          <a:p>
            <a:pPr algn="just">
              <a:buFont typeface="Arial" pitchFamily="34" charset="0"/>
              <a:buChar char="•"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30% بیماران آمبولی ریوی که درمان نشوند </a:t>
            </a: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expire</a:t>
            </a: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 می گردند. </a:t>
            </a:r>
          </a:p>
          <a:p>
            <a:pPr algn="just">
              <a:buFont typeface="Arial" pitchFamily="34" charset="0"/>
              <a:buChar char="•"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تعداد زیادی از بیماران که بدون مشخص شدن علت ،</a:t>
            </a: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 expire</a:t>
            </a: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 می شوند، احتمالاً به دلیل </a:t>
            </a: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PTE</a:t>
            </a: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 است.</a:t>
            </a:r>
            <a:endParaRPr lang="fa-IR" sz="3200" b="1" dirty="0">
              <a:solidFill>
                <a:schemeClr val="tx1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449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endParaRPr lang="fa-IR" sz="32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just">
              <a:buFontTx/>
              <a:buChar char="-"/>
            </a:pPr>
            <a:endParaRPr lang="fa-IR" sz="3200" b="1" dirty="0">
              <a:solidFill>
                <a:schemeClr val="tx1"/>
              </a:solidFill>
              <a:cs typeface="B Zar" pitchFamily="2" charset="-78"/>
            </a:endParaRPr>
          </a:p>
          <a:p>
            <a:pPr algn="just">
              <a:buFontTx/>
              <a:buChar char="-"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سالانه در آمریکا 300/000 نفر به دلیل </a:t>
            </a: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PTE</a:t>
            </a: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 می میرند.</a:t>
            </a:r>
          </a:p>
          <a:p>
            <a:pPr algn="just">
              <a:buFontTx/>
              <a:buChar char="-"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سالانه در آمریکا 900/000 نفر به دلیل </a:t>
            </a: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PTE</a:t>
            </a: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 روانه بیمارستان می شوند.</a:t>
            </a:r>
          </a:p>
          <a:p>
            <a:pPr algn="just">
              <a:buFontTx/>
              <a:buChar char="-"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سومین بیماری شایع قلب و عروق بعد از </a:t>
            </a: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CVA , MI</a:t>
            </a: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 است.</a:t>
            </a:r>
            <a:endParaRPr lang="fa-IR" sz="3200" b="1" dirty="0">
              <a:solidFill>
                <a:schemeClr val="tx1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449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rmAutofit fontScale="85000" lnSpcReduction="20000"/>
          </a:bodyPr>
          <a:lstStyle/>
          <a:p>
            <a:pPr marL="45720" indent="0" algn="ctr">
              <a:buNone/>
            </a:pPr>
            <a:endParaRPr lang="fa-IR" sz="36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B Jadid" pitchFamily="2" charset="-78"/>
            </a:endParaRPr>
          </a:p>
          <a:p>
            <a:pPr marL="45720" indent="0" algn="ctr">
              <a:buNone/>
            </a:pPr>
            <a:r>
              <a:rPr lang="fa-IR" sz="3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B Jadid" pitchFamily="2" charset="-78"/>
              </a:rPr>
              <a:t>علل اصلی بوجود آمدن 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B Jadid" pitchFamily="2" charset="-78"/>
              </a:rPr>
              <a:t>Clot</a:t>
            </a:r>
            <a:r>
              <a:rPr lang="fa-IR" sz="3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B Jadid" pitchFamily="2" charset="-78"/>
              </a:rPr>
              <a:t>: (تریاد ویرشو)</a:t>
            </a:r>
          </a:p>
          <a:p>
            <a:pPr marL="45720" indent="0" algn="ctr">
              <a:buNone/>
            </a:pPr>
            <a:endParaRPr lang="fa-IR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60070" indent="-514350" algn="just">
              <a:buAutoNum type="arabicParenR"/>
            </a:pPr>
            <a:r>
              <a:rPr lang="en-US" sz="3200" b="1" dirty="0" smtClean="0">
                <a:solidFill>
                  <a:srgbClr val="FF0000"/>
                </a:solidFill>
                <a:cs typeface="B Zar" pitchFamily="2" charset="-78"/>
              </a:rPr>
              <a:t>(Alternation in blood flow) stasis</a:t>
            </a:r>
            <a:r>
              <a:rPr lang="fa-IR" sz="3200" b="1" dirty="0" smtClean="0">
                <a:solidFill>
                  <a:srgbClr val="FF0000"/>
                </a:solidFill>
                <a:cs typeface="B Zar" pitchFamily="2" charset="-78"/>
              </a:rPr>
              <a:t>:</a:t>
            </a:r>
          </a:p>
          <a:p>
            <a:pPr marL="45720" indent="0" algn="just">
              <a:buNone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بیشتر در موارد زیر دیده می شود:</a:t>
            </a:r>
          </a:p>
          <a:p>
            <a:pPr algn="just">
              <a:buFontTx/>
              <a:buChar char="-"/>
            </a:pP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Heart disease</a:t>
            </a:r>
          </a:p>
          <a:p>
            <a:pPr algn="just">
              <a:buFontTx/>
              <a:buChar char="-"/>
            </a:pP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Dehydration</a:t>
            </a:r>
          </a:p>
          <a:p>
            <a:pPr algn="just">
              <a:buFontTx/>
              <a:buChar char="-"/>
            </a:pP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(bed rest &gt;72hr) Immobility</a:t>
            </a:r>
          </a:p>
          <a:p>
            <a:pPr algn="just">
              <a:buFontTx/>
              <a:buChar char="-"/>
            </a:pP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Paralysis</a:t>
            </a: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 (اختلال دریچه های لانه کبوتری)</a:t>
            </a:r>
          </a:p>
          <a:p>
            <a:pPr algn="just">
              <a:buFontTx/>
              <a:buChar char="-"/>
            </a:pP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Obesity</a:t>
            </a:r>
          </a:p>
          <a:p>
            <a:pPr algn="just">
              <a:buFontTx/>
              <a:buChar char="-"/>
            </a:pP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Pregnancy</a:t>
            </a:r>
          </a:p>
          <a:p>
            <a:pPr algn="just">
              <a:buFontTx/>
              <a:buChar char="-"/>
            </a:pP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Surgery lasting more than 45 minutes</a:t>
            </a:r>
          </a:p>
          <a:p>
            <a:pPr algn="just">
              <a:buFontTx/>
              <a:buChar char="-"/>
            </a:pP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Age &gt; 40 years </a:t>
            </a:r>
            <a:endParaRPr lang="fa-IR" sz="3200" b="1" dirty="0">
              <a:solidFill>
                <a:schemeClr val="tx1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449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dvanc1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152"/>
            <a:ext cx="4572000" cy="605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kin_c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56540"/>
            <a:ext cx="4572000" cy="661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17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fa-IR" sz="2800" b="1" dirty="0" smtClean="0">
                <a:solidFill>
                  <a:srgbClr val="FF0000"/>
                </a:solidFill>
                <a:cs typeface="B Zar" pitchFamily="2" charset="-78"/>
              </a:rPr>
              <a:t>2) </a:t>
            </a:r>
            <a:r>
              <a:rPr lang="en-US" sz="2800" b="1" dirty="0" smtClean="0">
                <a:solidFill>
                  <a:srgbClr val="FF0000"/>
                </a:solidFill>
                <a:cs typeface="B Zar" pitchFamily="2" charset="-78"/>
              </a:rPr>
              <a:t>Vessel wall injury </a:t>
            </a:r>
            <a:endParaRPr lang="fa-IR" sz="2800" b="1" dirty="0" smtClean="0">
              <a:solidFill>
                <a:srgbClr val="FF0000"/>
              </a:solidFill>
              <a:cs typeface="B Zar" pitchFamily="2" charset="-78"/>
            </a:endParaRPr>
          </a:p>
          <a:p>
            <a:pPr marL="45720" indent="0" algn="just">
              <a:buNone/>
            </a:pPr>
            <a:endParaRPr lang="fa-IR" sz="28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just" rtl="0">
              <a:buFontTx/>
              <a:buChar char="-"/>
            </a:pPr>
            <a:r>
              <a:rPr lang="en-US" sz="2800" b="1" dirty="0" smtClean="0">
                <a:solidFill>
                  <a:schemeClr val="tx1"/>
                </a:solidFill>
                <a:cs typeface="B Zar" pitchFamily="2" charset="-78"/>
              </a:rPr>
              <a:t>(Extensive burns &amp; fracture) Trauma</a:t>
            </a:r>
          </a:p>
          <a:p>
            <a:pPr algn="just" rtl="0">
              <a:buFontTx/>
              <a:buChar char="-"/>
            </a:pPr>
            <a:r>
              <a:rPr lang="en-US" sz="2800" b="1" dirty="0" smtClean="0">
                <a:solidFill>
                  <a:schemeClr val="tx1"/>
                </a:solidFill>
                <a:cs typeface="B Zar" pitchFamily="2" charset="-78"/>
              </a:rPr>
              <a:t>Infection</a:t>
            </a:r>
          </a:p>
          <a:p>
            <a:pPr algn="just" rtl="0">
              <a:buFontTx/>
              <a:buChar char="-"/>
            </a:pPr>
            <a:r>
              <a:rPr lang="en-US" sz="2800" b="1" dirty="0" smtClean="0">
                <a:solidFill>
                  <a:schemeClr val="tx1"/>
                </a:solidFill>
                <a:cs typeface="B Zar" pitchFamily="2" charset="-78"/>
              </a:rPr>
              <a:t>Venipuncture</a:t>
            </a:r>
          </a:p>
          <a:p>
            <a:pPr algn="just" rtl="0">
              <a:buFontTx/>
              <a:buChar char="-"/>
            </a:pPr>
            <a:r>
              <a:rPr lang="en-US" sz="2800" b="1" dirty="0" smtClean="0">
                <a:solidFill>
                  <a:schemeClr val="tx1"/>
                </a:solidFill>
                <a:cs typeface="B Zar" pitchFamily="2" charset="-78"/>
              </a:rPr>
              <a:t>Intravenous infusion of irritant solution</a:t>
            </a:r>
          </a:p>
          <a:p>
            <a:pPr algn="just" rtl="0">
              <a:buFontTx/>
              <a:buChar char="-"/>
            </a:pPr>
            <a:r>
              <a:rPr lang="en-US" sz="2800" b="1" dirty="0" smtClean="0">
                <a:solidFill>
                  <a:schemeClr val="tx1"/>
                </a:solidFill>
                <a:cs typeface="B Zar" pitchFamily="2" charset="-78"/>
              </a:rPr>
              <a:t>Previous history of deep venous thrombosis</a:t>
            </a:r>
            <a:endParaRPr lang="fa-IR" sz="2800" b="1" dirty="0">
              <a:solidFill>
                <a:schemeClr val="tx1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449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venous_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612068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09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fa-IR" sz="2800" b="1" dirty="0" smtClean="0">
                <a:solidFill>
                  <a:srgbClr val="FF0000"/>
                </a:solidFill>
                <a:cs typeface="B Zar" pitchFamily="2" charset="-78"/>
              </a:rPr>
              <a:t>2) </a:t>
            </a:r>
            <a:r>
              <a:rPr lang="en-US" sz="2800" b="1" dirty="0" smtClean="0">
                <a:solidFill>
                  <a:srgbClr val="FF0000"/>
                </a:solidFill>
                <a:cs typeface="B Zar" pitchFamily="2" charset="-78"/>
              </a:rPr>
              <a:t>Hyper coagulability</a:t>
            </a:r>
            <a:endParaRPr lang="fa-IR" sz="2800" b="1" dirty="0" smtClean="0">
              <a:solidFill>
                <a:srgbClr val="FF0000"/>
              </a:solidFill>
              <a:cs typeface="B Zar" pitchFamily="2" charset="-78"/>
            </a:endParaRPr>
          </a:p>
          <a:p>
            <a:pPr marL="45720" indent="0" algn="just">
              <a:buNone/>
            </a:pPr>
            <a:endParaRPr lang="fa-IR" sz="28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just" rtl="0">
              <a:buFontTx/>
              <a:buChar char="-"/>
            </a:pPr>
            <a:r>
              <a:rPr lang="en-US" sz="2800" b="1" dirty="0" smtClean="0">
                <a:solidFill>
                  <a:schemeClr val="tx1"/>
                </a:solidFill>
                <a:cs typeface="B Zar" pitchFamily="2" charset="-78"/>
              </a:rPr>
              <a:t>Alternation in hemostatic mechanisms</a:t>
            </a:r>
          </a:p>
          <a:p>
            <a:pPr algn="just" rtl="0">
              <a:buFontTx/>
              <a:buChar char="-"/>
            </a:pPr>
            <a:r>
              <a:rPr lang="en-US" sz="2800" b="1" dirty="0" smtClean="0">
                <a:solidFill>
                  <a:schemeClr val="tx1"/>
                </a:solidFill>
                <a:cs typeface="B Zar" pitchFamily="2" charset="-78"/>
              </a:rPr>
              <a:t>Protein C resistance or deficiency</a:t>
            </a:r>
          </a:p>
          <a:p>
            <a:pPr algn="just" rtl="0">
              <a:buFontTx/>
              <a:buChar char="-"/>
            </a:pPr>
            <a:r>
              <a:rPr lang="en-US" sz="2800" b="1" dirty="0" smtClean="0">
                <a:solidFill>
                  <a:schemeClr val="tx1"/>
                </a:solidFill>
                <a:cs typeface="B Zar" pitchFamily="2" charset="-78"/>
              </a:rPr>
              <a:t>Protein S deficiency</a:t>
            </a:r>
          </a:p>
          <a:p>
            <a:pPr algn="just" rtl="0">
              <a:buFontTx/>
              <a:buChar char="-"/>
            </a:pPr>
            <a:r>
              <a:rPr lang="en-US" sz="2800" b="1" dirty="0" smtClean="0">
                <a:solidFill>
                  <a:schemeClr val="tx1"/>
                </a:solidFill>
                <a:cs typeface="B Zar" pitchFamily="2" charset="-78"/>
              </a:rPr>
              <a:t>Polycythemia</a:t>
            </a:r>
          </a:p>
          <a:p>
            <a:pPr algn="just" rtl="0">
              <a:buFontTx/>
              <a:buChar char="-"/>
            </a:pPr>
            <a:r>
              <a:rPr lang="en-US" sz="2800" b="1" dirty="0" smtClean="0">
                <a:solidFill>
                  <a:schemeClr val="tx1"/>
                </a:solidFill>
                <a:cs typeface="B Zar" pitchFamily="2" charset="-78"/>
              </a:rPr>
              <a:t>Anemia</a:t>
            </a:r>
          </a:p>
          <a:p>
            <a:pPr algn="just" rtl="0">
              <a:buFontTx/>
              <a:buChar char="-"/>
            </a:pPr>
            <a:r>
              <a:rPr lang="en-US" sz="2800" b="1" dirty="0" smtClean="0">
                <a:solidFill>
                  <a:schemeClr val="tx1"/>
                </a:solidFill>
                <a:cs typeface="B Zar" pitchFamily="2" charset="-78"/>
              </a:rPr>
              <a:t>Trauma</a:t>
            </a:r>
          </a:p>
          <a:p>
            <a:pPr algn="just" rtl="0">
              <a:buFontTx/>
              <a:buChar char="-"/>
            </a:pPr>
            <a:r>
              <a:rPr lang="en-US" sz="2800" b="1" dirty="0" smtClean="0">
                <a:solidFill>
                  <a:schemeClr val="tx1"/>
                </a:solidFill>
                <a:cs typeface="B Zar" pitchFamily="2" charset="-78"/>
              </a:rPr>
              <a:t>Malignancy</a:t>
            </a:r>
          </a:p>
          <a:p>
            <a:pPr algn="just" rtl="0">
              <a:buFontTx/>
              <a:buChar char="-"/>
            </a:pPr>
            <a:r>
              <a:rPr lang="en-US" sz="2800" b="1" dirty="0" smtClean="0">
                <a:solidFill>
                  <a:schemeClr val="tx1"/>
                </a:solidFill>
                <a:cs typeface="B Zar" pitchFamily="2" charset="-78"/>
              </a:rPr>
              <a:t>OCP</a:t>
            </a:r>
          </a:p>
          <a:p>
            <a:pPr algn="just" rtl="0">
              <a:buFontTx/>
              <a:buChar char="-"/>
            </a:pPr>
            <a:r>
              <a:rPr lang="en-US" sz="2800" b="1" dirty="0" smtClean="0">
                <a:solidFill>
                  <a:schemeClr val="tx1"/>
                </a:solidFill>
                <a:cs typeface="B Zar" pitchFamily="2" charset="-78"/>
              </a:rPr>
              <a:t>Systemic infection</a:t>
            </a:r>
          </a:p>
        </p:txBody>
      </p:sp>
    </p:spTree>
    <p:extLst>
      <p:ext uri="{BB962C8B-B14F-4D97-AF65-F5344CB8AC3E}">
        <p14:creationId xmlns:p14="http://schemas.microsoft.com/office/powerpoint/2010/main" val="157225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80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-2561702" y="3861048"/>
            <a:ext cx="117057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این شمایید که به دیگران می اموزید</a:t>
            </a:r>
          </a:p>
          <a:p>
            <a:r>
              <a:rPr lang="fa-IR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چگونه با شما رفتار کنند.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010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endParaRPr lang="fa-IR" sz="44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just">
              <a:buFontTx/>
              <a:buChar char="-"/>
            </a:pPr>
            <a:endParaRPr lang="fa-IR" sz="4400" b="1" dirty="0">
              <a:solidFill>
                <a:schemeClr val="tx1"/>
              </a:solidFill>
              <a:cs typeface="B Zar" pitchFamily="2" charset="-78"/>
            </a:endParaRPr>
          </a:p>
          <a:p>
            <a:pPr algn="just">
              <a:buFontTx/>
              <a:buChar char="-"/>
            </a:pPr>
            <a:endParaRPr lang="fa-IR" sz="44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just">
              <a:buFontTx/>
              <a:buChar char="-"/>
            </a:pPr>
            <a:endParaRPr lang="fa-IR" sz="4400" b="1" dirty="0">
              <a:solidFill>
                <a:schemeClr val="tx1"/>
              </a:solidFill>
              <a:cs typeface="B Zar" pitchFamily="2" charset="-78"/>
            </a:endParaRPr>
          </a:p>
          <a:p>
            <a:pPr algn="just">
              <a:buFontTx/>
              <a:buChar char="-"/>
            </a:pPr>
            <a:r>
              <a:rPr lang="fa-IR" sz="4400" b="1" dirty="0" smtClean="0">
                <a:solidFill>
                  <a:schemeClr val="tx1"/>
                </a:solidFill>
                <a:cs typeface="B Zar" pitchFamily="2" charset="-78"/>
              </a:rPr>
              <a:t>پس با وجود خطرات فوق، با دقت بیشتری به بیماران </a:t>
            </a:r>
            <a:r>
              <a:rPr lang="en-US" sz="4400" b="1" dirty="0">
                <a:solidFill>
                  <a:srgbClr val="FF0000"/>
                </a:solidFill>
                <a:cs typeface="B Zar" pitchFamily="2" charset="-78"/>
              </a:rPr>
              <a:t>C</a:t>
            </a:r>
            <a:r>
              <a:rPr lang="en-US" sz="4400" b="1" dirty="0" smtClean="0">
                <a:solidFill>
                  <a:srgbClr val="FF0000"/>
                </a:solidFill>
                <a:cs typeface="B Zar" pitchFamily="2" charset="-78"/>
              </a:rPr>
              <a:t>omplete Bed </a:t>
            </a:r>
            <a:r>
              <a:rPr lang="en-US" sz="4400" b="1" dirty="0">
                <a:solidFill>
                  <a:srgbClr val="FF0000"/>
                </a:solidFill>
                <a:cs typeface="B Zar" pitchFamily="2" charset="-78"/>
              </a:rPr>
              <a:t>R</a:t>
            </a:r>
            <a:r>
              <a:rPr lang="en-US" sz="4400" b="1" dirty="0" smtClean="0">
                <a:solidFill>
                  <a:srgbClr val="FF0000"/>
                </a:solidFill>
                <a:cs typeface="B Zar" pitchFamily="2" charset="-78"/>
              </a:rPr>
              <a:t>est</a:t>
            </a:r>
            <a:r>
              <a:rPr lang="fa-IR" sz="4400" b="1" dirty="0" smtClean="0">
                <a:solidFill>
                  <a:schemeClr val="tx1"/>
                </a:solidFill>
                <a:cs typeface="B Zar" pitchFamily="2" charset="-78"/>
              </a:rPr>
              <a:t> نگاه کنید.</a:t>
            </a:r>
            <a:endParaRPr lang="fa-IR" sz="4400" b="1" dirty="0">
              <a:solidFill>
                <a:schemeClr val="tx1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3026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fa-IR" sz="2800" b="1" dirty="0" smtClean="0">
                <a:solidFill>
                  <a:srgbClr val="FF0000"/>
                </a:solidFill>
                <a:cs typeface="B Zar" pitchFamily="2" charset="-78"/>
              </a:rPr>
              <a:t> 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B Jadid" pitchFamily="2" charset="-78"/>
              </a:rPr>
              <a:t>What  agents can be used for VTE prophylaxis?</a:t>
            </a:r>
          </a:p>
          <a:p>
            <a:pPr marL="45720" indent="0" algn="ctr">
              <a:buNone/>
            </a:pPr>
            <a:endParaRPr lang="fa-IR" sz="28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just" rtl="0">
              <a:buFontTx/>
              <a:buChar char="-"/>
            </a:pPr>
            <a:r>
              <a:rPr lang="en-US" sz="3600" b="1" dirty="0" smtClean="0">
                <a:solidFill>
                  <a:schemeClr val="tx1"/>
                </a:solidFill>
                <a:cs typeface="B Zar" pitchFamily="2" charset="-78"/>
              </a:rPr>
              <a:t>Heparin</a:t>
            </a:r>
          </a:p>
          <a:p>
            <a:pPr algn="just" rtl="0">
              <a:buFontTx/>
              <a:buChar char="-"/>
            </a:pPr>
            <a:r>
              <a:rPr lang="en-US" sz="3600" b="1" dirty="0" smtClean="0">
                <a:solidFill>
                  <a:schemeClr val="tx1"/>
                </a:solidFill>
                <a:cs typeface="B Zar" pitchFamily="2" charset="-78"/>
              </a:rPr>
              <a:t>Enoxaparin</a:t>
            </a:r>
          </a:p>
          <a:p>
            <a:pPr algn="just" rtl="0">
              <a:buFontTx/>
              <a:buChar char="-"/>
            </a:pPr>
            <a:r>
              <a:rPr lang="en-US" sz="3600" b="1" dirty="0" err="1" smtClean="0">
                <a:solidFill>
                  <a:schemeClr val="tx1"/>
                </a:solidFill>
                <a:cs typeface="B Zar" pitchFamily="2" charset="-78"/>
              </a:rPr>
              <a:t>Dalteparin</a:t>
            </a:r>
            <a:endParaRPr lang="en-US" sz="36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just" rtl="0">
              <a:buFontTx/>
              <a:buChar char="-"/>
            </a:pPr>
            <a:r>
              <a:rPr lang="en-US" sz="3600" b="1" dirty="0" smtClean="0">
                <a:solidFill>
                  <a:schemeClr val="tx1"/>
                </a:solidFill>
                <a:cs typeface="B Zar" pitchFamily="2" charset="-78"/>
              </a:rPr>
              <a:t>Warfarin </a:t>
            </a:r>
            <a:endParaRPr lang="fa-IR" sz="3600" b="1" dirty="0">
              <a:solidFill>
                <a:schemeClr val="tx1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7225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fa-IR" sz="36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B Jadid" pitchFamily="2" charset="-78"/>
            </a:endParaRPr>
          </a:p>
          <a:p>
            <a:pPr marL="45720" indent="0" algn="ctr">
              <a:buNone/>
            </a:pPr>
            <a:r>
              <a:rPr lang="fa-IR" sz="3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B Jadid" pitchFamily="2" charset="-78"/>
              </a:rPr>
              <a:t>اقدامات پیشگیران غیرداروئی در 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B Jadid" pitchFamily="2" charset="-78"/>
              </a:rPr>
              <a:t>VTE</a:t>
            </a:r>
            <a:r>
              <a:rPr lang="fa-IR" sz="3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B Jadid" pitchFamily="2" charset="-78"/>
              </a:rPr>
              <a:t>:</a:t>
            </a:r>
          </a:p>
          <a:p>
            <a:pPr marL="45720" indent="0" algn="ctr">
              <a:buNone/>
            </a:pPr>
            <a:endParaRPr lang="fa-IR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بانداژ الاستیکی</a:t>
            </a:r>
          </a:p>
          <a:p>
            <a:pPr algn="just">
              <a:buFontTx/>
              <a:buChar char="-"/>
            </a:pPr>
            <a:r>
              <a:rPr lang="fa-IR" sz="3200" b="1" dirty="0">
                <a:solidFill>
                  <a:schemeClr val="tx1"/>
                </a:solidFill>
                <a:cs typeface="B Zar" pitchFamily="2" charset="-78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(intermittent pneumatic compression) IPC</a:t>
            </a:r>
          </a:p>
          <a:p>
            <a:pPr algn="just">
              <a:buFontTx/>
              <a:buChar char="-"/>
            </a:pP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(Venous foot pump) VFP</a:t>
            </a:r>
            <a:endParaRPr lang="fa-IR" sz="32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marL="45720" indent="0" algn="just">
              <a:buNone/>
            </a:pPr>
            <a:endParaRPr lang="fa-IR" sz="3200" b="1" dirty="0">
              <a:solidFill>
                <a:schemeClr val="tx1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703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sabzrayan\Desktop\imagesCAF5AZ3O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432048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bzrayan\Desktop\AC550_PI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80728"/>
            <a:ext cx="402676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47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6408712" cy="48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4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Ambolectomy</a:t>
            </a:r>
            <a:endParaRPr lang="en-US" dirty="0"/>
          </a:p>
        </p:txBody>
      </p:sp>
      <p:pic>
        <p:nvPicPr>
          <p:cNvPr id="4" name="Content Placeholder 3" descr="Gross_BA-08-00021_A_Autopsy_Right Lung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31838"/>
            <a:ext cx="7416824" cy="370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63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RECOVERY FILTER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90866650"/>
              </p:ext>
            </p:extLst>
          </p:nvPr>
        </p:nvGraphicFramePr>
        <p:xfrm>
          <a:off x="1907704" y="731838"/>
          <a:ext cx="5616623" cy="347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hoto Editor Photo" r:id="rId3" imgW="5563377" imgH="8361905" progId="">
                  <p:embed/>
                </p:oleObj>
              </mc:Choice>
              <mc:Fallback>
                <p:oleObj name="Photo Editor Photo" r:id="rId3" imgW="5563377" imgH="8361905" progId="">
                  <p:embed/>
                  <p:pic>
                    <p:nvPicPr>
                      <p:cNvPr id="0" name="Content Placeholder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731838"/>
                        <a:ext cx="5616623" cy="347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030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" name="TextBox 2"/>
          <p:cNvSpPr txBox="1"/>
          <p:nvPr/>
        </p:nvSpPr>
        <p:spPr>
          <a:xfrm>
            <a:off x="3945347" y="980728"/>
            <a:ext cx="441178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800" dirty="0" smtClean="0"/>
              <a:t>سه خصلت را فراموش نکنید:</a:t>
            </a:r>
          </a:p>
          <a:p>
            <a:r>
              <a:rPr lang="fa-IR" sz="2800" dirty="0" smtClean="0"/>
              <a:t>-انتقاد پذیری</a:t>
            </a:r>
          </a:p>
          <a:p>
            <a:r>
              <a:rPr lang="fa-IR" sz="2800" dirty="0" smtClean="0"/>
              <a:t>-معذرت خواهی</a:t>
            </a:r>
          </a:p>
          <a:p>
            <a:r>
              <a:rPr lang="fa-IR" sz="2800" dirty="0" smtClean="0"/>
              <a:t>-شکرگزاری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0267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fa-IR" sz="36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B Jadid" pitchFamily="2" charset="-78"/>
            </a:endParaRPr>
          </a:p>
          <a:p>
            <a:pPr marL="45720" indent="0" algn="ctr">
              <a:buNone/>
            </a:pP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B Jadid" pitchFamily="2" charset="-78"/>
              </a:rPr>
              <a:t>“H”</a:t>
            </a:r>
          </a:p>
          <a:p>
            <a:pPr marL="45720" indent="0" algn="ctr">
              <a:buNone/>
            </a:pP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B Jadid" pitchFamily="2" charset="-78"/>
              </a:rPr>
              <a:t>“Head”</a:t>
            </a:r>
            <a:endParaRPr lang="fa-IR" sz="44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B Jadid" pitchFamily="2" charset="-78"/>
            </a:endParaRPr>
          </a:p>
          <a:p>
            <a:pPr marL="45720" indent="0" algn="ctr">
              <a:buNone/>
            </a:pPr>
            <a:endParaRPr lang="fa-IR" sz="36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B Jadid" pitchFamily="2" charset="-78"/>
            </a:endParaRPr>
          </a:p>
          <a:p>
            <a:pPr marL="45720" indent="0" algn="ctr">
              <a:buNone/>
            </a:pP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Why should the head of the bed elevated and how high</a:t>
            </a: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?</a:t>
            </a:r>
            <a:endParaRPr lang="fa-IR" sz="3200" b="1" dirty="0">
              <a:solidFill>
                <a:schemeClr val="tx1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703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در تحقیقات بسیاری </a:t>
            </a:r>
            <a:r>
              <a:rPr lang="en-US" sz="2800" b="1" dirty="0" smtClean="0">
                <a:solidFill>
                  <a:schemeClr val="tx1"/>
                </a:solidFill>
                <a:cs typeface="B Zar" pitchFamily="2" charset="-78"/>
              </a:rPr>
              <a:t>elevate</a:t>
            </a: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 نمودن سر به انداه 45-30 درجه فواید زیر مطرح شده است:</a:t>
            </a:r>
          </a:p>
          <a:p>
            <a:pPr marL="45720" indent="0" algn="just">
              <a:buNone/>
            </a:pPr>
            <a:endParaRPr lang="fa-IR" sz="28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marL="560070" indent="-514350" algn="just">
              <a:buAutoNum type="arabicParenR"/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کاهش شیوع رفلاکس معده</a:t>
            </a:r>
          </a:p>
          <a:p>
            <a:pPr marL="560070" indent="-514350" algn="just">
              <a:buAutoNum type="arabicParenR"/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کاهش </a:t>
            </a:r>
            <a:r>
              <a:rPr lang="en-US" sz="2800" b="1" dirty="0" smtClean="0">
                <a:solidFill>
                  <a:schemeClr val="tx1"/>
                </a:solidFill>
                <a:cs typeface="B Zar" pitchFamily="2" charset="-78"/>
              </a:rPr>
              <a:t>VAP</a:t>
            </a: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 در بیماران که به </a:t>
            </a:r>
            <a:r>
              <a:rPr lang="en-US" sz="2800" b="1" dirty="0" smtClean="0">
                <a:solidFill>
                  <a:schemeClr val="tx1"/>
                </a:solidFill>
                <a:cs typeface="B Zar" pitchFamily="2" charset="-78"/>
              </a:rPr>
              <a:t>Ventilator</a:t>
            </a: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 وصل هستند.</a:t>
            </a:r>
          </a:p>
          <a:p>
            <a:pPr marL="560070" indent="-514350" algn="just">
              <a:buAutoNum type="arabicParenR"/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کاهش </a:t>
            </a:r>
            <a:r>
              <a:rPr lang="en-US" sz="2800" b="1" dirty="0" smtClean="0">
                <a:solidFill>
                  <a:schemeClr val="tx1"/>
                </a:solidFill>
                <a:cs typeface="B Zar" pitchFamily="2" charset="-78"/>
              </a:rPr>
              <a:t>aspiration pneumonia</a:t>
            </a:r>
          </a:p>
          <a:p>
            <a:pPr marL="560070" indent="-514350" algn="just">
              <a:buAutoNum type="arabicParenR"/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کاهش </a:t>
            </a:r>
            <a:r>
              <a:rPr lang="en-US" sz="2800" b="1" dirty="0" smtClean="0">
                <a:solidFill>
                  <a:schemeClr val="tx1"/>
                </a:solidFill>
                <a:cs typeface="B Zar" pitchFamily="2" charset="-78"/>
              </a:rPr>
              <a:t>ICP</a:t>
            </a:r>
            <a:endParaRPr lang="fa-IR" sz="28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marL="560070" indent="-514350" algn="just">
              <a:buAutoNum type="arabicParenR"/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افزایش برگشت وریدی مغز</a:t>
            </a:r>
          </a:p>
          <a:p>
            <a:pPr marL="560070" indent="-514350" algn="just">
              <a:buAutoNum type="arabicParenR"/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بهبود وضعیت تنفسی و اکسیژناسیون (فشار کمتر محتویات شکم بر دیافراگم)</a:t>
            </a:r>
            <a:endParaRPr lang="fa-IR" sz="2800" b="1" dirty="0">
              <a:solidFill>
                <a:schemeClr val="tx1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703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fa-IR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  <a:p>
            <a:pPr marL="45720" indent="0" algn="ctr">
              <a:buNone/>
            </a:pP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“FEEDING”</a:t>
            </a:r>
            <a:endParaRPr lang="fa-IR" sz="48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l">
              <a:buNone/>
            </a:pPr>
            <a:endParaRPr lang="fa-IR" sz="48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Why should patients be fed in the ICU?</a:t>
            </a:r>
            <a:endParaRPr lang="fa-IR" sz="48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fa-IR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77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HEAD ELEVATION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sabzrayan\Desktop\imagesCAP1UPN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64704"/>
            <a:ext cx="432048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bzrayan\Desktop\imagesCAISUZZ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680" y="764704"/>
            <a:ext cx="335232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76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fa-IR" sz="54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B Jadid" pitchFamily="2" charset="-78"/>
            </a:endParaRPr>
          </a:p>
          <a:p>
            <a:pPr marL="45720" indent="0" algn="ctr">
              <a:buNone/>
            </a:pPr>
            <a:endParaRPr lang="fa-IR" sz="54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B Jadid" pitchFamily="2" charset="-78"/>
            </a:endParaRPr>
          </a:p>
          <a:p>
            <a:pPr marL="45720" indent="0" algn="ctr">
              <a:buNone/>
            </a:pPr>
            <a:r>
              <a:rPr lang="fa-IR" sz="5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B Jadid" pitchFamily="2" charset="-78"/>
              </a:rPr>
              <a:t>نکته:</a:t>
            </a:r>
          </a:p>
          <a:p>
            <a:pPr marL="45720" indent="0" algn="ctr">
              <a:buNone/>
            </a:pPr>
            <a:endParaRPr lang="fa-IR" sz="54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B Jadid" pitchFamily="2" charset="-78"/>
            </a:endParaRPr>
          </a:p>
          <a:p>
            <a:pPr marL="45720" indent="0" algn="just">
              <a:buNone/>
            </a:pPr>
            <a:r>
              <a:rPr lang="fa-IR" sz="5400" b="1" dirty="0" smtClean="0">
                <a:solidFill>
                  <a:schemeClr val="tx1"/>
                </a:solidFill>
                <a:cs typeface="B Zar" pitchFamily="2" charset="-78"/>
              </a:rPr>
              <a:t>در بالا بردن سر، به </a:t>
            </a:r>
            <a:r>
              <a:rPr lang="en-US" sz="6000" b="1" dirty="0" smtClean="0">
                <a:solidFill>
                  <a:srgbClr val="FF0000"/>
                </a:solidFill>
                <a:cs typeface="B Zar" pitchFamily="2" charset="-78"/>
              </a:rPr>
              <a:t>thorax</a:t>
            </a:r>
            <a:r>
              <a:rPr lang="fa-IR" sz="5400" b="1" dirty="0" smtClean="0">
                <a:solidFill>
                  <a:schemeClr val="tx1"/>
                </a:solidFill>
                <a:cs typeface="B Zar" pitchFamily="2" charset="-78"/>
              </a:rPr>
              <a:t> نیز توجه نمائید. </a:t>
            </a:r>
            <a:endParaRPr lang="fa-IR" sz="5400" b="1" dirty="0">
              <a:solidFill>
                <a:schemeClr val="tx1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703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81182"/>
          </a:xfrm>
        </p:spPr>
      </p:pic>
      <p:sp>
        <p:nvSpPr>
          <p:cNvPr id="5" name="TextBox 4"/>
          <p:cNvSpPr txBox="1"/>
          <p:nvPr/>
        </p:nvSpPr>
        <p:spPr>
          <a:xfrm>
            <a:off x="601434" y="1484784"/>
            <a:ext cx="79512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800" b="1" dirty="0" smtClean="0">
                <a:solidFill>
                  <a:srgbClr val="FF0000"/>
                </a:solidFill>
              </a:rPr>
              <a:t>شکست فرصتی است برای دوباره شروع کردن</a:t>
            </a:r>
          </a:p>
          <a:p>
            <a:r>
              <a:rPr lang="fa-IR" sz="2800" b="1" dirty="0" smtClean="0">
                <a:solidFill>
                  <a:srgbClr val="FF0000"/>
                </a:solidFill>
              </a:rPr>
              <a:t> ولی این بار با هوشیاری بیشتر.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4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fa-IR" sz="36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B Jadid" pitchFamily="2" charset="-78"/>
            </a:endParaRPr>
          </a:p>
          <a:p>
            <a:pPr marL="45720" indent="0" algn="ctr">
              <a:buNone/>
            </a:pP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B Jadid" pitchFamily="2" charset="-78"/>
              </a:rPr>
              <a:t>“U”</a:t>
            </a:r>
          </a:p>
          <a:p>
            <a:pPr marL="45720" indent="0" algn="ctr" rtl="0">
              <a:buNone/>
            </a:pP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B Jadid" pitchFamily="2" charset="-78"/>
              </a:rPr>
              <a:t>“Ulcer”</a:t>
            </a:r>
            <a:endParaRPr lang="fa-IR" sz="44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B Jadid" pitchFamily="2" charset="-78"/>
            </a:endParaRPr>
          </a:p>
          <a:p>
            <a:pPr marL="45720" indent="0" algn="ctr">
              <a:buNone/>
            </a:pPr>
            <a:endParaRPr lang="fa-IR" sz="36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B Jadid" pitchFamily="2" charset="-78"/>
            </a:endParaRPr>
          </a:p>
          <a:p>
            <a:pPr marL="45720" indent="0" algn="ctr">
              <a:buNone/>
            </a:pP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is stress- related mucosal damage?</a:t>
            </a:r>
            <a:endParaRPr lang="fa-IR" sz="3200" b="1" dirty="0">
              <a:solidFill>
                <a:schemeClr val="tx1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086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endParaRPr lang="fa-IR" sz="36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marL="45720" indent="0" algn="just">
              <a:buNone/>
            </a:pPr>
            <a:endParaRPr lang="fa-IR" sz="3600" b="1" dirty="0">
              <a:solidFill>
                <a:schemeClr val="tx1"/>
              </a:solidFill>
              <a:cs typeface="B Zar" pitchFamily="2" charset="-78"/>
            </a:endParaRPr>
          </a:p>
          <a:p>
            <a:pPr marL="45720" indent="0" algn="just">
              <a:buNone/>
            </a:pPr>
            <a:endParaRPr lang="fa-IR" sz="36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marL="45720" indent="0" algn="just">
              <a:buNone/>
            </a:pPr>
            <a:r>
              <a:rPr lang="fa-IR" sz="3600" b="1" dirty="0" smtClean="0">
                <a:solidFill>
                  <a:schemeClr val="tx1"/>
                </a:solidFill>
                <a:cs typeface="B Zar" pitchFamily="2" charset="-78"/>
              </a:rPr>
              <a:t>منظور از </a:t>
            </a:r>
            <a:r>
              <a:rPr lang="en-US" sz="3600" b="1" dirty="0" smtClean="0">
                <a:solidFill>
                  <a:schemeClr val="tx1"/>
                </a:solidFill>
                <a:cs typeface="B Zar" pitchFamily="2" charset="-78"/>
              </a:rPr>
              <a:t>Ulcer</a:t>
            </a:r>
            <a:r>
              <a:rPr lang="fa-IR" sz="3600" b="1" dirty="0" smtClean="0">
                <a:solidFill>
                  <a:schemeClr val="tx1"/>
                </a:solidFill>
                <a:cs typeface="B Zar" pitchFamily="2" charset="-78"/>
              </a:rPr>
              <a:t> در </a:t>
            </a:r>
            <a:r>
              <a:rPr lang="en-US" sz="3600" b="1" dirty="0" smtClean="0">
                <a:solidFill>
                  <a:schemeClr val="tx1"/>
                </a:solidFill>
                <a:cs typeface="B Zar" pitchFamily="2" charset="-78"/>
              </a:rPr>
              <a:t>FAST HUG</a:t>
            </a:r>
            <a:r>
              <a:rPr lang="fa-IR" sz="3600" b="1" dirty="0" smtClean="0">
                <a:solidFill>
                  <a:schemeClr val="tx1"/>
                </a:solidFill>
                <a:cs typeface="B Zar" pitchFamily="2" charset="-78"/>
              </a:rPr>
              <a:t> ، زخم خونریزی دهنده معده است . تقریباً در 24-57% یبماران بستری در </a:t>
            </a:r>
            <a:r>
              <a:rPr lang="en-US" sz="3600" b="1" dirty="0" smtClean="0">
                <a:solidFill>
                  <a:schemeClr val="tx1"/>
                </a:solidFill>
                <a:cs typeface="B Zar" pitchFamily="2" charset="-78"/>
              </a:rPr>
              <a:t>ICU</a:t>
            </a:r>
            <a:r>
              <a:rPr lang="fa-IR" sz="3600" b="1" dirty="0" smtClean="0">
                <a:solidFill>
                  <a:schemeClr val="tx1"/>
                </a:solidFill>
                <a:cs typeface="B Zar" pitchFamily="2" charset="-78"/>
              </a:rPr>
              <a:t> اتفاق می افتد.</a:t>
            </a:r>
            <a:endParaRPr lang="fa-IR" sz="3600" b="1" dirty="0">
              <a:solidFill>
                <a:schemeClr val="tx1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20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endParaRPr lang="fa-IR" sz="24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marL="45720" indent="0" algn="just">
              <a:buNone/>
            </a:pPr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دلایل بوجود آمدن </a:t>
            </a:r>
            <a:r>
              <a:rPr lang="en-US" sz="2400" b="1" dirty="0" smtClean="0">
                <a:solidFill>
                  <a:schemeClr val="tx1"/>
                </a:solidFill>
                <a:cs typeface="B Zar" pitchFamily="2" charset="-78"/>
              </a:rPr>
              <a:t>stress-ulcer</a:t>
            </a:r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 در بیماران بدحال:</a:t>
            </a:r>
          </a:p>
          <a:p>
            <a:pPr marL="45720" indent="0" algn="just">
              <a:buNone/>
            </a:pPr>
            <a:endParaRPr lang="fa-IR" sz="24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marL="560070" indent="-514350" algn="just">
              <a:buAutoNum type="arabicParenR"/>
            </a:pPr>
            <a:r>
              <a:rPr lang="en-US" sz="2400" b="1" dirty="0" smtClean="0">
                <a:solidFill>
                  <a:schemeClr val="tx1"/>
                </a:solidFill>
                <a:cs typeface="B Zar" pitchFamily="2" charset="-78"/>
              </a:rPr>
              <a:t>NPO</a:t>
            </a:r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 بودن و کاهش پرفیوژن و ایسکمی دستگاه گوارش</a:t>
            </a:r>
          </a:p>
          <a:p>
            <a:pPr marL="560070" indent="-514350" algn="just">
              <a:buAutoNum type="arabicParenR"/>
            </a:pPr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افزایش ترشح اسید معده به دلایل افزایش عوامل استرس زا</a:t>
            </a:r>
          </a:p>
          <a:p>
            <a:pPr marL="560070" indent="-514350" algn="just">
              <a:buAutoNum type="arabicParenR"/>
            </a:pPr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در بیماران که به </a:t>
            </a:r>
            <a:r>
              <a:rPr lang="en-US" sz="2400" b="1" dirty="0" smtClean="0">
                <a:solidFill>
                  <a:schemeClr val="tx1"/>
                </a:solidFill>
                <a:cs typeface="B Zar" pitchFamily="2" charset="-78"/>
              </a:rPr>
              <a:t>ventilator</a:t>
            </a:r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 وصل می شوند بیشتر مشاهده می شود.</a:t>
            </a:r>
          </a:p>
          <a:p>
            <a:pPr marL="560070" indent="-514350" algn="just">
              <a:buAutoNum type="arabicParenR"/>
            </a:pPr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در بیمارانی که مشکل </a:t>
            </a:r>
            <a:r>
              <a:rPr lang="en-US" sz="2400" b="1" dirty="0" smtClean="0">
                <a:solidFill>
                  <a:schemeClr val="tx1"/>
                </a:solidFill>
                <a:cs typeface="B Zar" pitchFamily="2" charset="-78"/>
              </a:rPr>
              <a:t>PTT, PT, PLT</a:t>
            </a:r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 دارند بیشتر دیده شده است.</a:t>
            </a:r>
          </a:p>
          <a:p>
            <a:pPr marL="560070" indent="-514350" algn="just">
              <a:buAutoNum type="arabicParenR"/>
            </a:pPr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در بیماران </a:t>
            </a:r>
            <a:r>
              <a:rPr lang="en-US" sz="2400" b="1" dirty="0" smtClean="0">
                <a:solidFill>
                  <a:schemeClr val="tx1"/>
                </a:solidFill>
                <a:cs typeface="B Zar" pitchFamily="2" charset="-78"/>
              </a:rPr>
              <a:t>head trauma</a:t>
            </a:r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 که </a:t>
            </a:r>
            <a:r>
              <a:rPr lang="en-US" sz="2400" b="1" dirty="0" smtClean="0">
                <a:solidFill>
                  <a:schemeClr val="tx1"/>
                </a:solidFill>
                <a:cs typeface="B Zar" pitchFamily="2" charset="-78"/>
              </a:rPr>
              <a:t>GCS&lt;10</a:t>
            </a:r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 دارند.</a:t>
            </a:r>
          </a:p>
          <a:p>
            <a:pPr marL="560070" indent="-514350" algn="just">
              <a:buAutoNum type="arabicParenR"/>
            </a:pPr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در سوختگی های بیشتر از 35% سطح بدن</a:t>
            </a:r>
          </a:p>
          <a:p>
            <a:pPr marL="560070" indent="-514350" algn="just">
              <a:buAutoNum type="arabicParenR"/>
            </a:pPr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در پیوند کلیه و کبد</a:t>
            </a:r>
          </a:p>
          <a:p>
            <a:pPr marL="560070" indent="-514350" algn="just">
              <a:buAutoNum type="arabicParenR"/>
            </a:pPr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داروهای مصرفی (کورتون، </a:t>
            </a:r>
            <a:r>
              <a:rPr lang="en-US" sz="2400" b="1" dirty="0" smtClean="0">
                <a:solidFill>
                  <a:schemeClr val="tx1"/>
                </a:solidFill>
                <a:cs typeface="B Zar" pitchFamily="2" charset="-78"/>
              </a:rPr>
              <a:t>NSAIDS</a:t>
            </a:r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)و ...</a:t>
            </a:r>
          </a:p>
        </p:txBody>
      </p:sp>
    </p:spTree>
    <p:extLst>
      <p:ext uri="{BB962C8B-B14F-4D97-AF65-F5344CB8AC3E}">
        <p14:creationId xmlns:p14="http://schemas.microsoft.com/office/powerpoint/2010/main" val="6520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fa-IR" sz="36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B Jadid" pitchFamily="2" charset="-78"/>
            </a:endParaRPr>
          </a:p>
          <a:p>
            <a:pPr marL="45720" indent="0" algn="ctr">
              <a:buNone/>
            </a:pPr>
            <a:r>
              <a:rPr lang="fa-IR" sz="3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B Jadid" pitchFamily="2" charset="-78"/>
              </a:rPr>
              <a:t>درمان 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B Jadid" pitchFamily="2" charset="-78"/>
              </a:rPr>
              <a:t>Stress- Ulcer</a:t>
            </a:r>
            <a:endParaRPr lang="fa-IR" sz="36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B Jadid" pitchFamily="2" charset="-78"/>
            </a:endParaRPr>
          </a:p>
          <a:p>
            <a:pPr marL="45720" indent="0" algn="ctr">
              <a:buNone/>
            </a:pPr>
            <a:endParaRPr lang="fa-IR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H2 blockers</a:t>
            </a:r>
          </a:p>
          <a:p>
            <a:pPr algn="just">
              <a:buFontTx/>
              <a:buChar char="-"/>
            </a:pP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PPI</a:t>
            </a:r>
          </a:p>
          <a:p>
            <a:pPr algn="just">
              <a:buFontTx/>
              <a:buChar char="-"/>
            </a:pP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Sucralfate </a:t>
            </a:r>
            <a:endParaRPr lang="fa-IR" sz="3200" b="1" dirty="0">
              <a:solidFill>
                <a:schemeClr val="tx1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6069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fa-IR" sz="36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B Jadid" pitchFamily="2" charset="-78"/>
            </a:endParaRPr>
          </a:p>
          <a:p>
            <a:pPr algn="just">
              <a:buFontTx/>
              <a:buChar char="-"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بهتر است در بحث </a:t>
            </a: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Ulcer</a:t>
            </a: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 به موارد زیر توجه کنید:</a:t>
            </a:r>
          </a:p>
          <a:p>
            <a:pPr marL="45720" indent="0" algn="just">
              <a:buNone/>
            </a:pPr>
            <a:endParaRPr lang="fa-IR" sz="32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marL="560070" indent="-514350" algn="just">
              <a:buAutoNum type="arabicParenR"/>
            </a:pP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Corneal Ulcer</a:t>
            </a:r>
          </a:p>
          <a:p>
            <a:pPr marL="560070" indent="-514350" algn="just">
              <a:buAutoNum type="arabicParenR"/>
            </a:pP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Mouth Ulcer</a:t>
            </a:r>
          </a:p>
          <a:p>
            <a:pPr marL="560070" indent="-514350" algn="just">
              <a:buAutoNum type="arabicParenR"/>
            </a:pP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Skin Ulcer</a:t>
            </a:r>
            <a:endParaRPr lang="fa-IR" sz="32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marL="45720" indent="0" algn="just">
              <a:buNone/>
            </a:pPr>
            <a:endParaRPr lang="fa-IR" sz="3200" b="1" dirty="0">
              <a:solidFill>
                <a:schemeClr val="tx1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6069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sabzrayan\Desktop\untitled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6768751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49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B Jadid" pitchFamily="2" charset="-78"/>
              </a:rPr>
              <a:t>“Barden scale”</a:t>
            </a:r>
            <a:endParaRPr lang="fa-IR" sz="24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B Jadid" pitchFamily="2" charset="-78"/>
            </a:endParaRPr>
          </a:p>
          <a:p>
            <a:pPr marL="45720" indent="0" algn="ctr">
              <a:buNone/>
            </a:pPr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بررسی بیمار از نظر احتمال ایجاد زخم بستر</a:t>
            </a:r>
          </a:p>
          <a:p>
            <a:pPr marL="45720" indent="0" algn="ctr">
              <a:buNone/>
            </a:pPr>
            <a:endParaRPr lang="fa-IR" sz="20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marL="45720" indent="0" algn="just">
              <a:buNone/>
            </a:pPr>
            <a:endParaRPr lang="fa-IR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909963"/>
              </p:ext>
            </p:extLst>
          </p:nvPr>
        </p:nvGraphicFramePr>
        <p:xfrm>
          <a:off x="683568" y="1556792"/>
          <a:ext cx="7014843" cy="4389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03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64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19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fa-IR" sz="2400" dirty="0" smtClean="0">
                          <a:cs typeface="B Mitra" pitchFamily="2" charset="-78"/>
                        </a:rPr>
                        <a:t>ردیف</a:t>
                      </a:r>
                      <a:endParaRPr lang="fa-IR" sz="2400" dirty="0"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400" dirty="0" smtClean="0">
                          <a:cs typeface="B Mitra" pitchFamily="2" charset="-78"/>
                        </a:rPr>
                        <a:t>شاخص</a:t>
                      </a:r>
                      <a:endParaRPr lang="fa-IR" sz="2400" dirty="0"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400" dirty="0" smtClean="0">
                          <a:cs typeface="B Mitra" pitchFamily="2" charset="-78"/>
                        </a:rPr>
                        <a:t>راه های امتیاز دهی</a:t>
                      </a:r>
                      <a:endParaRPr lang="fa-IR" sz="2400" dirty="0"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400" dirty="0" smtClean="0">
                          <a:cs typeface="B Mitra" pitchFamily="2" charset="-78"/>
                        </a:rPr>
                        <a:t>نمره</a:t>
                      </a:r>
                      <a:endParaRPr lang="fa-IR" sz="2400" dirty="0">
                        <a:cs typeface="B Mitra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5896">
                <a:tc>
                  <a:txBody>
                    <a:bodyPr/>
                    <a:lstStyle/>
                    <a:p>
                      <a:pPr rtl="1"/>
                      <a:r>
                        <a:rPr lang="fa-IR" sz="2000" dirty="0" smtClean="0">
                          <a:cs typeface="B Mitra" pitchFamily="2" charset="-78"/>
                        </a:rPr>
                        <a:t>1</a:t>
                      </a:r>
                      <a:endParaRPr lang="fa-IR" sz="2000" dirty="0"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dirty="0" smtClean="0">
                          <a:cs typeface="B Mitra" pitchFamily="2" charset="-78"/>
                        </a:rPr>
                        <a:t>درک حسی</a:t>
                      </a:r>
                      <a:endParaRPr lang="fa-IR" sz="2000" dirty="0"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Arial" pitchFamily="34" charset="0"/>
                        <a:buChar char="•"/>
                      </a:pPr>
                      <a:r>
                        <a:rPr lang="fa-IR" sz="2000" dirty="0" smtClean="0">
                          <a:cs typeface="B Mitra" pitchFamily="2" charset="-78"/>
                        </a:rPr>
                        <a:t>محدودیت کامل (عدم هوشیاری)</a:t>
                      </a:r>
                    </a:p>
                    <a:p>
                      <a:pPr marL="285750" indent="-285750" rtl="1">
                        <a:buFont typeface="Arial" pitchFamily="34" charset="0"/>
                        <a:buChar char="•"/>
                      </a:pPr>
                      <a:r>
                        <a:rPr lang="fa-IR" sz="2000" dirty="0" smtClean="0">
                          <a:cs typeface="B Mitra" pitchFamily="2" charset="-78"/>
                        </a:rPr>
                        <a:t>محدودیت شدید (فقط به محرک دردناک جواب می دهد)</a:t>
                      </a:r>
                    </a:p>
                    <a:p>
                      <a:pPr marL="285750" indent="-285750" rtl="1">
                        <a:buFont typeface="Arial" pitchFamily="34" charset="0"/>
                        <a:buChar char="•"/>
                      </a:pPr>
                      <a:r>
                        <a:rPr lang="fa-IR" sz="2000" dirty="0" smtClean="0">
                          <a:cs typeface="B Mitra" pitchFamily="2" charset="-78"/>
                        </a:rPr>
                        <a:t>محدودیت خفیف (توانایی درک درد را دارد)</a:t>
                      </a:r>
                    </a:p>
                    <a:p>
                      <a:pPr marL="285750" indent="-285750" rtl="1">
                        <a:buFont typeface="Arial" pitchFamily="34" charset="0"/>
                        <a:buChar char="•"/>
                      </a:pPr>
                      <a:r>
                        <a:rPr lang="fa-IR" sz="2000" dirty="0" smtClean="0">
                          <a:cs typeface="B Mitra" pitchFamily="2" charset="-78"/>
                        </a:rPr>
                        <a:t>بدون آسیب</a:t>
                      </a:r>
                      <a:endParaRPr lang="fa-IR" sz="2000" dirty="0"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dirty="0" smtClean="0">
                          <a:cs typeface="B Mitra" pitchFamily="2" charset="-78"/>
                        </a:rPr>
                        <a:t>1</a:t>
                      </a:r>
                    </a:p>
                    <a:p>
                      <a:pPr rtl="1"/>
                      <a:r>
                        <a:rPr lang="fa-IR" sz="2000" dirty="0" smtClean="0">
                          <a:cs typeface="B Mitra" pitchFamily="2" charset="-78"/>
                        </a:rPr>
                        <a:t>2</a:t>
                      </a:r>
                    </a:p>
                    <a:p>
                      <a:pPr rtl="1"/>
                      <a:r>
                        <a:rPr lang="fa-IR" sz="2000" dirty="0" smtClean="0">
                          <a:cs typeface="B Mitra" pitchFamily="2" charset="-78"/>
                        </a:rPr>
                        <a:t>3</a:t>
                      </a:r>
                    </a:p>
                    <a:p>
                      <a:pPr rtl="1"/>
                      <a:r>
                        <a:rPr lang="fa-IR" sz="2000" dirty="0" smtClean="0">
                          <a:cs typeface="B Mitra" pitchFamily="2" charset="-78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fa-IR" sz="2000" dirty="0" smtClean="0">
                          <a:cs typeface="B Mitra" pitchFamily="2" charset="-78"/>
                        </a:rPr>
                        <a:t>2</a:t>
                      </a:r>
                      <a:endParaRPr lang="fa-IR" sz="2000" dirty="0"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dirty="0" smtClean="0">
                          <a:cs typeface="B Mitra" pitchFamily="2" charset="-78"/>
                        </a:rPr>
                        <a:t>رطوبت</a:t>
                      </a:r>
                      <a:endParaRPr lang="fa-IR" sz="2000" dirty="0"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Arial" pitchFamily="34" charset="0"/>
                        <a:buChar char="•"/>
                      </a:pPr>
                      <a:r>
                        <a:rPr lang="fa-IR" sz="2000" dirty="0" smtClean="0">
                          <a:cs typeface="B Mitra" pitchFamily="2" charset="-78"/>
                        </a:rPr>
                        <a:t>بسیار مرطوب (در هر شیفت باید ملحفه عوض</a:t>
                      </a:r>
                      <a:r>
                        <a:rPr lang="fa-IR" sz="2000" baseline="0" dirty="0" smtClean="0">
                          <a:cs typeface="B Mitra" pitchFamily="2" charset="-78"/>
                        </a:rPr>
                        <a:t> شود)</a:t>
                      </a:r>
                    </a:p>
                    <a:p>
                      <a:pPr marL="285750" indent="-285750" rtl="1">
                        <a:buFont typeface="Arial" pitchFamily="34" charset="0"/>
                        <a:buChar char="•"/>
                      </a:pPr>
                      <a:r>
                        <a:rPr lang="fa-IR" sz="2000" baseline="0" dirty="0" smtClean="0">
                          <a:cs typeface="B Mitra" pitchFamily="2" charset="-78"/>
                        </a:rPr>
                        <a:t>بیشتر مواقع ملحفه مرطوب است.</a:t>
                      </a:r>
                    </a:p>
                    <a:p>
                      <a:pPr marL="285750" indent="-285750" rtl="1">
                        <a:buFont typeface="Arial" pitchFamily="34" charset="0"/>
                        <a:buChar char="•"/>
                      </a:pPr>
                      <a:r>
                        <a:rPr lang="fa-IR" sz="2000" baseline="0" dirty="0" smtClean="0">
                          <a:cs typeface="B Mitra" pitchFamily="2" charset="-78"/>
                        </a:rPr>
                        <a:t>به ندرت مرطوب</a:t>
                      </a:r>
                    </a:p>
                    <a:p>
                      <a:pPr marL="285750" indent="-285750" rtl="1">
                        <a:buFont typeface="Arial" pitchFamily="34" charset="0"/>
                        <a:buChar char="•"/>
                      </a:pPr>
                      <a:r>
                        <a:rPr lang="fa-IR" sz="2000" baseline="0" dirty="0" smtClean="0">
                          <a:cs typeface="B Mitra" pitchFamily="2" charset="-78"/>
                        </a:rPr>
                        <a:t>هرگز مرطوب نیست</a:t>
                      </a:r>
                      <a:endParaRPr lang="fa-IR" sz="2000" dirty="0"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dirty="0" smtClean="0">
                          <a:cs typeface="B Mitra" pitchFamily="2" charset="-78"/>
                        </a:rPr>
                        <a:t>1</a:t>
                      </a:r>
                    </a:p>
                    <a:p>
                      <a:pPr rtl="1"/>
                      <a:r>
                        <a:rPr lang="fa-IR" sz="2000" dirty="0" smtClean="0">
                          <a:cs typeface="B Mitra" pitchFamily="2" charset="-78"/>
                        </a:rPr>
                        <a:t>2</a:t>
                      </a:r>
                    </a:p>
                    <a:p>
                      <a:pPr rtl="1"/>
                      <a:r>
                        <a:rPr lang="fa-IR" sz="2000" dirty="0" smtClean="0">
                          <a:cs typeface="B Mitra" pitchFamily="2" charset="-78"/>
                        </a:rPr>
                        <a:t>3</a:t>
                      </a:r>
                    </a:p>
                    <a:p>
                      <a:pPr rtl="1"/>
                      <a:r>
                        <a:rPr lang="fa-IR" sz="2000" dirty="0" smtClean="0">
                          <a:cs typeface="B Mitra" pitchFamily="2" charset="-78"/>
                        </a:rPr>
                        <a:t>4</a:t>
                      </a:r>
                      <a:endParaRPr lang="fa-IR" sz="2000" dirty="0">
                        <a:cs typeface="B Mitra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fa-IR" sz="2000" dirty="0" smtClean="0">
                          <a:cs typeface="B Mitra" pitchFamily="2" charset="-78"/>
                        </a:rPr>
                        <a:t>3</a:t>
                      </a:r>
                      <a:endParaRPr lang="fa-IR" sz="2000" dirty="0"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dirty="0" smtClean="0">
                          <a:cs typeface="B Mitra" pitchFamily="2" charset="-78"/>
                        </a:rPr>
                        <a:t>حرکت</a:t>
                      </a:r>
                      <a:endParaRPr lang="fa-IR" sz="2000" dirty="0"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Arial" pitchFamily="34" charset="0"/>
                        <a:buChar char="•"/>
                      </a:pPr>
                      <a:r>
                        <a:rPr lang="fa-IR" sz="2000" dirty="0" smtClean="0">
                          <a:cs typeface="B Mitra" pitchFamily="2" charset="-78"/>
                        </a:rPr>
                        <a:t>عدم تحرک </a:t>
                      </a:r>
                    </a:p>
                    <a:p>
                      <a:pPr marL="285750" indent="-285750" rtl="1">
                        <a:buFont typeface="Arial" pitchFamily="34" charset="0"/>
                        <a:buChar char="•"/>
                      </a:pPr>
                      <a:r>
                        <a:rPr lang="fa-IR" sz="2000" dirty="0" smtClean="0">
                          <a:cs typeface="B Mitra" pitchFamily="2" charset="-78"/>
                        </a:rPr>
                        <a:t>محدودیت شدید</a:t>
                      </a:r>
                    </a:p>
                    <a:p>
                      <a:pPr marL="285750" indent="-285750" rtl="1">
                        <a:buFont typeface="Arial" pitchFamily="34" charset="0"/>
                        <a:buChar char="•"/>
                      </a:pPr>
                      <a:r>
                        <a:rPr lang="fa-IR" sz="2000" dirty="0" smtClean="0">
                          <a:cs typeface="B Mitra" pitchFamily="2" charset="-78"/>
                        </a:rPr>
                        <a:t>محدودیت کم</a:t>
                      </a:r>
                    </a:p>
                    <a:p>
                      <a:pPr marL="285750" indent="-285750" rtl="1">
                        <a:buFont typeface="Arial" pitchFamily="34" charset="0"/>
                        <a:buChar char="•"/>
                      </a:pPr>
                      <a:r>
                        <a:rPr lang="fa-IR" sz="2000" dirty="0" smtClean="0">
                          <a:cs typeface="B Mitra" pitchFamily="2" charset="-78"/>
                        </a:rPr>
                        <a:t>بدون محدودیت در حرکت</a:t>
                      </a:r>
                      <a:endParaRPr lang="fa-IR" sz="2000" dirty="0"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dirty="0" smtClean="0">
                          <a:cs typeface="B Mitra" pitchFamily="2" charset="-78"/>
                        </a:rPr>
                        <a:t>1</a:t>
                      </a:r>
                    </a:p>
                    <a:p>
                      <a:pPr rtl="1"/>
                      <a:r>
                        <a:rPr lang="fa-IR" sz="2000" dirty="0" smtClean="0">
                          <a:cs typeface="B Mitra" pitchFamily="2" charset="-78"/>
                        </a:rPr>
                        <a:t>2</a:t>
                      </a:r>
                    </a:p>
                    <a:p>
                      <a:pPr rtl="1"/>
                      <a:r>
                        <a:rPr lang="fa-IR" sz="2000" dirty="0" smtClean="0">
                          <a:cs typeface="B Mitra" pitchFamily="2" charset="-78"/>
                        </a:rPr>
                        <a:t>3</a:t>
                      </a:r>
                    </a:p>
                    <a:p>
                      <a:pPr rtl="1"/>
                      <a:r>
                        <a:rPr lang="fa-IR" sz="2000" dirty="0" smtClean="0">
                          <a:cs typeface="B Mitra" pitchFamily="2" charset="-78"/>
                        </a:rPr>
                        <a:t>4</a:t>
                      </a:r>
                      <a:endParaRPr lang="fa-IR" sz="2000" dirty="0">
                        <a:cs typeface="B Mitra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069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rmAutofit lnSpcReduction="10000"/>
          </a:bodyPr>
          <a:lstStyle/>
          <a:p>
            <a:pPr algn="just">
              <a:buFontTx/>
              <a:buChar char="-"/>
            </a:pPr>
            <a:endParaRPr lang="fa-IR" sz="44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just">
              <a:buFontTx/>
              <a:buChar char="-"/>
            </a:pPr>
            <a:r>
              <a:rPr lang="fa-IR" sz="4400" b="1" dirty="0" smtClean="0">
                <a:solidFill>
                  <a:schemeClr val="tx1"/>
                </a:solidFill>
                <a:cs typeface="B Zar" pitchFamily="2" charset="-78"/>
              </a:rPr>
              <a:t>اولین بار سال 1936 یک تحقیق نشان داد که </a:t>
            </a:r>
            <a:r>
              <a:rPr lang="en-US" sz="4400" b="1" dirty="0" smtClean="0">
                <a:solidFill>
                  <a:schemeClr val="tx1"/>
                </a:solidFill>
                <a:cs typeface="B Zar" pitchFamily="2" charset="-78"/>
              </a:rPr>
              <a:t>Malnutrition</a:t>
            </a:r>
            <a:r>
              <a:rPr lang="fa-IR" sz="4400" b="1" dirty="0" smtClean="0">
                <a:solidFill>
                  <a:schemeClr val="tx1"/>
                </a:solidFill>
                <a:cs typeface="B Zar" pitchFamily="2" charset="-78"/>
              </a:rPr>
              <a:t> در </a:t>
            </a:r>
            <a:r>
              <a:rPr lang="en-US" sz="4400" b="1" dirty="0" smtClean="0">
                <a:solidFill>
                  <a:schemeClr val="tx1"/>
                </a:solidFill>
                <a:cs typeface="B Zar" pitchFamily="2" charset="-78"/>
              </a:rPr>
              <a:t>ICU</a:t>
            </a:r>
            <a:r>
              <a:rPr lang="fa-IR" sz="4400" b="1" dirty="0" smtClean="0">
                <a:solidFill>
                  <a:schemeClr val="tx1"/>
                </a:solidFill>
                <a:cs typeface="B Zar" pitchFamily="2" charset="-78"/>
              </a:rPr>
              <a:t> می تواند 33% میزان مرگ و میر را افزایش دهد.</a:t>
            </a:r>
          </a:p>
          <a:p>
            <a:pPr marL="45720" indent="0" algn="just">
              <a:buNone/>
            </a:pPr>
            <a:endParaRPr lang="fa-IR" sz="44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just">
              <a:buFontTx/>
              <a:buChar char="-"/>
            </a:pPr>
            <a:r>
              <a:rPr lang="fa-IR" sz="4400" b="1" dirty="0" smtClean="0">
                <a:solidFill>
                  <a:schemeClr val="tx1"/>
                </a:solidFill>
                <a:cs typeface="B Zar" pitchFamily="2" charset="-78"/>
              </a:rPr>
              <a:t>یک تحقیق دیگر در انگلستان نشان داد که 40% بیمارانی که در بخش های ویژه بستری می شوند دچار کاهش وزن شده اند.</a:t>
            </a:r>
            <a:endParaRPr lang="fa-IR" sz="4400" b="1" dirty="0">
              <a:solidFill>
                <a:schemeClr val="tx1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5477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fa-IR" sz="2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B Jadid" pitchFamily="2" charset="-78"/>
              </a:rPr>
              <a:t>ادامه                                       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B Jadid" pitchFamily="2" charset="-78"/>
              </a:rPr>
              <a:t>“Barden scale”</a:t>
            </a:r>
            <a:endParaRPr lang="fa-IR" sz="24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B Jadid" pitchFamily="2" charset="-78"/>
            </a:endParaRPr>
          </a:p>
          <a:p>
            <a:pPr marL="45720" indent="0" algn="ctr">
              <a:buNone/>
            </a:pPr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بررسی بیمار از نظر احتمال ایجاد زخم بستر</a:t>
            </a:r>
          </a:p>
          <a:p>
            <a:pPr marL="45720" indent="0" algn="ctr">
              <a:buNone/>
            </a:pPr>
            <a:endParaRPr lang="fa-IR" sz="20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marL="45720" indent="0" algn="just">
              <a:buNone/>
            </a:pPr>
            <a:endParaRPr lang="fa-IR" sz="20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marL="45720" indent="0" algn="just">
              <a:buNone/>
            </a:pPr>
            <a:endParaRPr lang="fa-IR" sz="2000" b="1" dirty="0">
              <a:solidFill>
                <a:schemeClr val="tx1"/>
              </a:solidFill>
              <a:cs typeface="B Zar" pitchFamily="2" charset="-78"/>
            </a:endParaRPr>
          </a:p>
          <a:p>
            <a:pPr marL="45720" indent="0" algn="just">
              <a:buNone/>
            </a:pPr>
            <a:endParaRPr lang="fa-IR" sz="20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marL="45720" indent="0" algn="just">
              <a:buNone/>
            </a:pPr>
            <a:endParaRPr lang="fa-IR" sz="2000" b="1" dirty="0">
              <a:solidFill>
                <a:schemeClr val="tx1"/>
              </a:solidFill>
              <a:cs typeface="B Zar" pitchFamily="2" charset="-78"/>
            </a:endParaRPr>
          </a:p>
          <a:p>
            <a:pPr marL="45720" indent="0" algn="just">
              <a:buNone/>
            </a:pPr>
            <a:endParaRPr lang="fa-IR" sz="20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marL="45720" indent="0" algn="just">
              <a:buNone/>
            </a:pPr>
            <a:endParaRPr lang="fa-IR" sz="2000" b="1" dirty="0">
              <a:solidFill>
                <a:schemeClr val="tx1"/>
              </a:solidFill>
              <a:cs typeface="B Zar" pitchFamily="2" charset="-78"/>
            </a:endParaRPr>
          </a:p>
          <a:p>
            <a:pPr marL="45720" indent="0" algn="just">
              <a:buNone/>
            </a:pPr>
            <a:endParaRPr lang="fa-IR" sz="20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marL="45720" indent="0" algn="just">
              <a:buNone/>
            </a:pPr>
            <a:endParaRPr lang="fa-IR" sz="2000" b="1" dirty="0">
              <a:solidFill>
                <a:schemeClr val="tx1"/>
              </a:solidFill>
              <a:cs typeface="B Zar" pitchFamily="2" charset="-78"/>
            </a:endParaRPr>
          </a:p>
          <a:p>
            <a:pPr marL="45720" indent="0" algn="just">
              <a:buNone/>
            </a:pPr>
            <a:endParaRPr lang="fa-IR" sz="20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marL="45720" indent="0" algn="ctr">
              <a:buNone/>
            </a:pPr>
            <a:endParaRPr lang="fa-IR" sz="24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B Jadid" pitchFamily="2" charset="-78"/>
            </a:endParaRPr>
          </a:p>
          <a:p>
            <a:pPr algn="just">
              <a:buFontTx/>
              <a:buChar char="-"/>
            </a:pPr>
            <a:r>
              <a:rPr lang="fa-IR" sz="1300" b="1" dirty="0">
                <a:solidFill>
                  <a:schemeClr val="tx1"/>
                </a:solidFill>
                <a:cs typeface="B Zar" pitchFamily="2" charset="-78"/>
              </a:rPr>
              <a:t>مجموع نمره: .....................</a:t>
            </a:r>
          </a:p>
          <a:p>
            <a:pPr algn="just">
              <a:buFontTx/>
              <a:buChar char="-"/>
            </a:pPr>
            <a:r>
              <a:rPr lang="fa-IR" sz="1300" b="1" dirty="0">
                <a:solidFill>
                  <a:schemeClr val="tx1"/>
                </a:solidFill>
                <a:cs typeface="B Zar" pitchFamily="2" charset="-78"/>
              </a:rPr>
              <a:t>میزان خطر: ........................</a:t>
            </a:r>
          </a:p>
          <a:p>
            <a:pPr algn="just">
              <a:buFontTx/>
              <a:buChar char="-"/>
            </a:pPr>
            <a:r>
              <a:rPr lang="fa-IR" sz="1300" b="1" dirty="0">
                <a:solidFill>
                  <a:schemeClr val="tx1"/>
                </a:solidFill>
                <a:cs typeface="B Zar" pitchFamily="2" charset="-78"/>
              </a:rPr>
              <a:t>راهنما:</a:t>
            </a:r>
          </a:p>
          <a:p>
            <a:pPr algn="just">
              <a:buFontTx/>
              <a:buChar char="-"/>
            </a:pPr>
            <a:r>
              <a:rPr lang="fa-IR" sz="1300" b="1" dirty="0">
                <a:solidFill>
                  <a:schemeClr val="tx1"/>
                </a:solidFill>
                <a:cs typeface="B Zar" pitchFamily="2" charset="-78"/>
              </a:rPr>
              <a:t>نمره کل 12 یا کمتر باشد= در معرض خطر زیاد</a:t>
            </a:r>
          </a:p>
          <a:p>
            <a:pPr algn="just">
              <a:buFontTx/>
              <a:buChar char="-"/>
            </a:pPr>
            <a:r>
              <a:rPr lang="fa-IR" sz="1300" b="1" dirty="0">
                <a:solidFill>
                  <a:schemeClr val="tx1"/>
                </a:solidFill>
                <a:cs typeface="B Zar" pitchFamily="2" charset="-78"/>
              </a:rPr>
              <a:t>نمره 14-13 = خطر متوسط</a:t>
            </a:r>
          </a:p>
          <a:p>
            <a:pPr algn="just">
              <a:buFontTx/>
              <a:buChar char="-"/>
            </a:pPr>
            <a:r>
              <a:rPr lang="fa-IR" sz="1300" b="1" dirty="0">
                <a:solidFill>
                  <a:schemeClr val="tx1"/>
                </a:solidFill>
                <a:cs typeface="B Zar" pitchFamily="2" charset="-78"/>
              </a:rPr>
              <a:t>نمره 15 به بالا= خطری وجود ندارد.</a:t>
            </a:r>
          </a:p>
          <a:p>
            <a:pPr marL="45720" indent="0" algn="just">
              <a:buNone/>
            </a:pPr>
            <a:endParaRPr lang="fa-IR" sz="2000" b="1" dirty="0">
              <a:solidFill>
                <a:schemeClr val="tx1"/>
              </a:solidFill>
              <a:cs typeface="B Zar" pitchFamily="2" charset="-78"/>
            </a:endParaRPr>
          </a:p>
          <a:p>
            <a:pPr marL="45720" indent="0" algn="just">
              <a:buNone/>
            </a:pPr>
            <a:endParaRPr lang="fa-IR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54293"/>
              </p:ext>
            </p:extLst>
          </p:nvPr>
        </p:nvGraphicFramePr>
        <p:xfrm>
          <a:off x="601048" y="1124744"/>
          <a:ext cx="7549831" cy="362978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03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99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19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3224">
                <a:tc>
                  <a:txBody>
                    <a:bodyPr/>
                    <a:lstStyle/>
                    <a:p>
                      <a:pPr rtl="1"/>
                      <a:r>
                        <a:rPr lang="fa-IR" sz="1800" dirty="0" smtClean="0">
                          <a:cs typeface="B Mitra" pitchFamily="2" charset="-78"/>
                        </a:rPr>
                        <a:t>ردیف</a:t>
                      </a:r>
                      <a:endParaRPr lang="fa-IR" sz="1800" dirty="0"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800" dirty="0" smtClean="0">
                          <a:cs typeface="B Mitra" pitchFamily="2" charset="-78"/>
                        </a:rPr>
                        <a:t>شاخص</a:t>
                      </a:r>
                      <a:endParaRPr lang="fa-IR" sz="1800" dirty="0"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800" dirty="0" smtClean="0">
                          <a:cs typeface="B Mitra" pitchFamily="2" charset="-78"/>
                        </a:rPr>
                        <a:t>راه های امتیاز دهی</a:t>
                      </a:r>
                      <a:endParaRPr lang="fa-IR" sz="1800" dirty="0"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800" dirty="0" smtClean="0">
                          <a:cs typeface="B Mitra" pitchFamily="2" charset="-78"/>
                        </a:rPr>
                        <a:t>نمره</a:t>
                      </a:r>
                      <a:endParaRPr lang="fa-IR" sz="1800" dirty="0">
                        <a:cs typeface="B Mitra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fa-IR" sz="1600" dirty="0" smtClean="0">
                          <a:cs typeface="B Mitra" pitchFamily="2" charset="-78"/>
                        </a:rPr>
                        <a:t>4</a:t>
                      </a:r>
                      <a:endParaRPr lang="fa-IR" sz="1600" dirty="0"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600" dirty="0" smtClean="0">
                          <a:cs typeface="B Mitra" pitchFamily="2" charset="-78"/>
                        </a:rPr>
                        <a:t>فعالیت</a:t>
                      </a:r>
                      <a:endParaRPr lang="fa-IR" sz="1600" dirty="0"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cs typeface="B Mitra" pitchFamily="2" charset="-78"/>
                        </a:rPr>
                        <a:t>CBR</a:t>
                      </a:r>
                      <a:endParaRPr lang="fa-IR" sz="1600" dirty="0" smtClean="0">
                        <a:cs typeface="B Mitra" pitchFamily="2" charset="-78"/>
                      </a:endParaRPr>
                    </a:p>
                    <a:p>
                      <a:pPr marL="285750" indent="-285750" rtl="1">
                        <a:buFont typeface="Arial" pitchFamily="34" charset="0"/>
                        <a:buChar char="•"/>
                      </a:pPr>
                      <a:r>
                        <a:rPr lang="fa-IR" sz="1600" dirty="0" smtClean="0">
                          <a:cs typeface="B Mitra" pitchFamily="2" charset="-78"/>
                        </a:rPr>
                        <a:t>با استفاده از ویلچر</a:t>
                      </a:r>
                      <a:r>
                        <a:rPr lang="fa-IR" sz="1600" baseline="0" dirty="0" smtClean="0">
                          <a:cs typeface="B Mitra" pitchFamily="2" charset="-78"/>
                        </a:rPr>
                        <a:t> جابه جا می شود.</a:t>
                      </a:r>
                    </a:p>
                    <a:p>
                      <a:pPr marL="285750" indent="-285750" rtl="1">
                        <a:buFont typeface="Arial" pitchFamily="34" charset="0"/>
                        <a:buChar char="•"/>
                      </a:pPr>
                      <a:r>
                        <a:rPr lang="fa-IR" sz="1600" baseline="0" dirty="0" smtClean="0">
                          <a:cs typeface="B Mitra" pitchFamily="2" charset="-78"/>
                        </a:rPr>
                        <a:t>بیشتر اوقات راه می رود (با یا بدون کمک)</a:t>
                      </a:r>
                    </a:p>
                    <a:p>
                      <a:pPr marL="285750" indent="-285750" rtl="1">
                        <a:buFont typeface="Arial" pitchFamily="34" charset="0"/>
                        <a:buChar char="•"/>
                      </a:pPr>
                      <a:r>
                        <a:rPr lang="fa-IR" sz="1600" baseline="0" dirty="0" smtClean="0">
                          <a:cs typeface="B Mitra" pitchFamily="2" charset="-78"/>
                        </a:rPr>
                        <a:t>مکرر راه می رود</a:t>
                      </a:r>
                      <a:endParaRPr lang="fa-IR" sz="1600" dirty="0"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600" dirty="0" smtClean="0">
                          <a:cs typeface="B Mitra" pitchFamily="2" charset="-78"/>
                        </a:rPr>
                        <a:t>1</a:t>
                      </a:r>
                    </a:p>
                    <a:p>
                      <a:pPr rtl="1"/>
                      <a:r>
                        <a:rPr lang="fa-IR" sz="1600" dirty="0" smtClean="0">
                          <a:cs typeface="B Mitra" pitchFamily="2" charset="-78"/>
                        </a:rPr>
                        <a:t>2</a:t>
                      </a:r>
                    </a:p>
                    <a:p>
                      <a:pPr rtl="1"/>
                      <a:r>
                        <a:rPr lang="fa-IR" sz="1600" dirty="0" smtClean="0">
                          <a:cs typeface="B Mitra" pitchFamily="2" charset="-78"/>
                        </a:rPr>
                        <a:t>3</a:t>
                      </a:r>
                    </a:p>
                    <a:p>
                      <a:pPr rtl="1"/>
                      <a:r>
                        <a:rPr lang="fa-IR" sz="1600" dirty="0" smtClean="0">
                          <a:cs typeface="B Mitra" pitchFamily="2" charset="-78"/>
                        </a:rPr>
                        <a:t>4</a:t>
                      </a:r>
                      <a:endParaRPr lang="fa-IR" sz="1600" dirty="0">
                        <a:cs typeface="B Mitra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fa-IR" sz="1600" dirty="0" smtClean="0">
                          <a:cs typeface="B Mitra" pitchFamily="2" charset="-78"/>
                        </a:rPr>
                        <a:t>5</a:t>
                      </a:r>
                      <a:endParaRPr lang="fa-IR" sz="1600" dirty="0"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600" dirty="0" smtClean="0">
                          <a:cs typeface="B Mitra" pitchFamily="2" charset="-78"/>
                        </a:rPr>
                        <a:t>سائیدگی</a:t>
                      </a:r>
                      <a:endParaRPr lang="fa-IR" sz="1600" dirty="0"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Arial" pitchFamily="34" charset="0"/>
                        <a:buChar char="•"/>
                      </a:pPr>
                      <a:r>
                        <a:rPr lang="fa-IR" sz="1600" dirty="0" smtClean="0">
                          <a:cs typeface="B Mitra" pitchFamily="2" charset="-78"/>
                        </a:rPr>
                        <a:t>حتمی است (توسط پرسنل هنگام جابه جا کردن</a:t>
                      </a:r>
                      <a:r>
                        <a:rPr lang="fa-IR" sz="1600" baseline="0" dirty="0" smtClean="0">
                          <a:cs typeface="B Mitra" pitchFamily="2" charset="-78"/>
                        </a:rPr>
                        <a:t> کشیده می شود)</a:t>
                      </a:r>
                    </a:p>
                    <a:p>
                      <a:pPr marL="285750" indent="-285750" rtl="1">
                        <a:buFont typeface="Arial" pitchFamily="34" charset="0"/>
                        <a:buChar char="•"/>
                      </a:pPr>
                      <a:r>
                        <a:rPr lang="fa-IR" sz="1600" baseline="0" dirty="0" smtClean="0">
                          <a:cs typeface="B Mitra" pitchFamily="2" charset="-78"/>
                        </a:rPr>
                        <a:t>احتمالی (هنگام استراحت روی تخت سر می خورد)</a:t>
                      </a:r>
                    </a:p>
                    <a:p>
                      <a:pPr marL="285750" indent="-285750" rtl="1">
                        <a:buFont typeface="Arial" pitchFamily="34" charset="0"/>
                        <a:buChar char="•"/>
                      </a:pPr>
                      <a:r>
                        <a:rPr lang="fa-IR" sz="1600" baseline="0" dirty="0" smtClean="0">
                          <a:cs typeface="B Mitra" pitchFamily="2" charset="-78"/>
                        </a:rPr>
                        <a:t>مشکلی ندارد</a:t>
                      </a:r>
                      <a:endParaRPr lang="fa-IR" sz="1600" dirty="0"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600" dirty="0" smtClean="0">
                          <a:cs typeface="B Mitra" pitchFamily="2" charset="-78"/>
                        </a:rPr>
                        <a:t>1</a:t>
                      </a:r>
                    </a:p>
                    <a:p>
                      <a:pPr rtl="1"/>
                      <a:r>
                        <a:rPr lang="fa-IR" sz="1600" dirty="0" smtClean="0">
                          <a:cs typeface="B Mitra" pitchFamily="2" charset="-78"/>
                        </a:rPr>
                        <a:t>2</a:t>
                      </a:r>
                    </a:p>
                    <a:p>
                      <a:pPr rtl="1"/>
                      <a:r>
                        <a:rPr lang="fa-IR" sz="1600" dirty="0" smtClean="0">
                          <a:cs typeface="B Mitra" pitchFamily="2" charset="-78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fa-IR" sz="1600" dirty="0" smtClean="0">
                          <a:cs typeface="B Mitra" pitchFamily="2" charset="-78"/>
                        </a:rPr>
                        <a:t>6</a:t>
                      </a:r>
                      <a:endParaRPr lang="fa-IR" sz="1600" dirty="0"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600" dirty="0" smtClean="0">
                          <a:cs typeface="B Mitra" pitchFamily="2" charset="-78"/>
                        </a:rPr>
                        <a:t>تغذیه</a:t>
                      </a:r>
                      <a:endParaRPr lang="fa-IR" sz="1600" dirty="0"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Arial" pitchFamily="34" charset="0"/>
                        <a:buChar char="•"/>
                      </a:pPr>
                      <a:r>
                        <a:rPr lang="fa-IR" sz="1600" dirty="0" smtClean="0">
                          <a:cs typeface="B Mitra" pitchFamily="2" charset="-78"/>
                        </a:rPr>
                        <a:t>بیمار </a:t>
                      </a:r>
                      <a:r>
                        <a:rPr lang="en-US" sz="1600" dirty="0" smtClean="0">
                          <a:cs typeface="B Mitra" pitchFamily="2" charset="-78"/>
                        </a:rPr>
                        <a:t>NPO</a:t>
                      </a:r>
                      <a:r>
                        <a:rPr lang="fa-IR" sz="1600" dirty="0" smtClean="0">
                          <a:cs typeface="B Mitra" pitchFamily="2" charset="-78"/>
                        </a:rPr>
                        <a:t> است (گاواژ</a:t>
                      </a:r>
                      <a:r>
                        <a:rPr lang="fa-IR" sz="1600" baseline="0" dirty="0" smtClean="0">
                          <a:cs typeface="B Mitra" pitchFamily="2" charset="-78"/>
                        </a:rPr>
                        <a:t> یا </a:t>
                      </a:r>
                      <a:r>
                        <a:rPr lang="en-US" sz="1600" baseline="0" dirty="0" smtClean="0">
                          <a:cs typeface="B Mitra" pitchFamily="2" charset="-78"/>
                        </a:rPr>
                        <a:t>TPN</a:t>
                      </a:r>
                      <a:r>
                        <a:rPr lang="fa-IR" sz="1600" baseline="0" dirty="0" smtClean="0">
                          <a:cs typeface="B Mitra" pitchFamily="2" charset="-78"/>
                        </a:rPr>
                        <a:t> تحمل نمی کند)</a:t>
                      </a:r>
                    </a:p>
                    <a:p>
                      <a:pPr marL="285750" indent="-285750" rtl="1">
                        <a:buFont typeface="Arial" pitchFamily="34" charset="0"/>
                        <a:buChar char="•"/>
                      </a:pPr>
                      <a:r>
                        <a:rPr lang="fa-IR" sz="1600" baseline="0" dirty="0" smtClean="0">
                          <a:cs typeface="B Mitra" pitchFamily="2" charset="-78"/>
                        </a:rPr>
                        <a:t>تغذیه ناکافی (گاواژ به مقدار کم تحمل می کند)</a:t>
                      </a:r>
                    </a:p>
                    <a:p>
                      <a:pPr marL="285750" indent="-285750" rtl="1">
                        <a:buFont typeface="Arial" pitchFamily="34" charset="0"/>
                        <a:buChar char="•"/>
                      </a:pPr>
                      <a:r>
                        <a:rPr lang="fa-IR" sz="1600" baseline="0" dirty="0" smtClean="0">
                          <a:cs typeface="B Mitra" pitchFamily="2" charset="-78"/>
                        </a:rPr>
                        <a:t>تقریباً کافی (تغذیه عادی ولی به مکمل نیاز دارد)</a:t>
                      </a:r>
                    </a:p>
                    <a:p>
                      <a:pPr marL="285750" indent="-285750" rtl="1">
                        <a:buFont typeface="Arial" pitchFamily="34" charset="0"/>
                        <a:buChar char="•"/>
                      </a:pPr>
                      <a:r>
                        <a:rPr lang="fa-IR" sz="1600" baseline="0" dirty="0" smtClean="0">
                          <a:cs typeface="B Mitra" pitchFamily="2" charset="-78"/>
                        </a:rPr>
                        <a:t>کافی (همه وعده ها ، خوب غذا می خورد)</a:t>
                      </a:r>
                      <a:endParaRPr lang="fa-IR" sz="1600" dirty="0"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600" dirty="0" smtClean="0">
                          <a:cs typeface="B Mitra" pitchFamily="2" charset="-78"/>
                        </a:rPr>
                        <a:t>1</a:t>
                      </a:r>
                    </a:p>
                    <a:p>
                      <a:pPr rtl="1"/>
                      <a:r>
                        <a:rPr lang="fa-IR" sz="1600" dirty="0" smtClean="0">
                          <a:cs typeface="B Mitra" pitchFamily="2" charset="-78"/>
                        </a:rPr>
                        <a:t>2</a:t>
                      </a:r>
                    </a:p>
                    <a:p>
                      <a:pPr rtl="1"/>
                      <a:r>
                        <a:rPr lang="fa-IR" sz="1600" dirty="0" smtClean="0">
                          <a:cs typeface="B Mitra" pitchFamily="2" charset="-78"/>
                        </a:rPr>
                        <a:t>3</a:t>
                      </a:r>
                    </a:p>
                    <a:p>
                      <a:pPr rtl="1"/>
                      <a:r>
                        <a:rPr lang="fa-IR" sz="1600" dirty="0" smtClean="0">
                          <a:cs typeface="B Mitra" pitchFamily="2" charset="-78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184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653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40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836713"/>
            <a:ext cx="5640288" cy="403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32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611561" y="2276872"/>
            <a:ext cx="79928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000" b="1" dirty="0" smtClean="0">
                <a:solidFill>
                  <a:srgbClr val="FF0000"/>
                </a:solidFill>
              </a:rPr>
              <a:t>افکار خود را عوض کنید تا دنیای خود را تغییر دهید.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0013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fa-IR" sz="36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B Jadid" pitchFamily="2" charset="-78"/>
            </a:endParaRPr>
          </a:p>
          <a:p>
            <a:pPr marL="45720" indent="0" algn="ctr">
              <a:buNone/>
            </a:pP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B Jadid" pitchFamily="2" charset="-78"/>
              </a:rPr>
              <a:t>“G”</a:t>
            </a:r>
          </a:p>
          <a:p>
            <a:pPr marL="45720" indent="0" algn="ctr" rtl="0">
              <a:buNone/>
            </a:pP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B Jadid" pitchFamily="2" charset="-78"/>
              </a:rPr>
              <a:t>“Glucose control”</a:t>
            </a:r>
            <a:endParaRPr lang="fa-IR" sz="44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B Jadid" pitchFamily="2" charset="-78"/>
            </a:endParaRPr>
          </a:p>
          <a:p>
            <a:pPr marL="45720" indent="0" algn="ctr">
              <a:buNone/>
            </a:pPr>
            <a:endParaRPr lang="fa-IR" sz="36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B Jadid" pitchFamily="2" charset="-78"/>
            </a:endParaRPr>
          </a:p>
          <a:p>
            <a:pPr marL="45720" indent="0" algn="ctr">
              <a:buNone/>
            </a:pP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Why is glycemic control important in ICU patients?</a:t>
            </a:r>
            <a:endParaRPr lang="fa-IR" sz="3200" b="1" dirty="0">
              <a:solidFill>
                <a:schemeClr val="tx1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6348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a-IR" dirty="0" smtClean="0"/>
              <a:t>67% بیماران بستری در بیمارستان به دیابت مبتلا هستند.</a:t>
            </a:r>
          </a:p>
          <a:p>
            <a:r>
              <a:rPr lang="fa-IR" dirty="0" smtClean="0"/>
              <a:t>بیماران  دیابتی بصورت بالقوه در معرض عوارض مختلفی است.</a:t>
            </a:r>
          </a:p>
          <a:p>
            <a:r>
              <a:rPr lang="fa-IR" dirty="0" smtClean="0"/>
              <a:t>به کسانی که در معرض دیابت هستند بیشتر توجه کنید.(سن بالای 45 سال، سابقه خانوادگی، سابقه دیابت بارداری، اندازه دور کمر  خانمها بیشتر از 88 و اقایان بیشتر از 102 سانتی متر</a:t>
            </a:r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pPr marL="45720" indent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20572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endParaRPr lang="fa-IR" sz="36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B Jadid" pitchFamily="2" charset="-78"/>
            </a:endParaRPr>
          </a:p>
          <a:p>
            <a:pPr algn="just">
              <a:buFontTx/>
              <a:buChar char="-"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هیپرگلیسمی در بیماران بدحال می تواند به موارد زیر منجر شود:</a:t>
            </a:r>
          </a:p>
          <a:p>
            <a:pPr algn="just">
              <a:buFont typeface="Arial" pitchFamily="34" charset="0"/>
              <a:buChar char="•"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افزایش </a:t>
            </a: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Mortality , Morbidity</a:t>
            </a:r>
          </a:p>
          <a:p>
            <a:pPr algn="just">
              <a:buFont typeface="Arial" pitchFamily="34" charset="0"/>
              <a:buChar char="•"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افزایش مدت زمان بستری</a:t>
            </a:r>
          </a:p>
          <a:p>
            <a:pPr algn="just">
              <a:buFont typeface="Arial" pitchFamily="34" charset="0"/>
              <a:buChar char="•"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افزایش هزینه های درمان</a:t>
            </a:r>
          </a:p>
          <a:p>
            <a:pPr algn="just">
              <a:buFont typeface="Arial" pitchFamily="34" charset="0"/>
              <a:buChar char="•"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کاهش ترمیم زخم</a:t>
            </a:r>
          </a:p>
          <a:p>
            <a:pPr algn="just">
              <a:buFont typeface="Arial" pitchFamily="34" charset="0"/>
              <a:buChar char="•"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افزایش خطر عفونت(کاهش عملکرد </a:t>
            </a: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WBC </a:t>
            </a:r>
            <a:r>
              <a:rPr lang="fa-IR" sz="3200" b="1" dirty="0">
                <a:solidFill>
                  <a:schemeClr val="tx1"/>
                </a:solidFill>
                <a:cs typeface="B Zar" pitchFamily="2" charset="-78"/>
              </a:rPr>
              <a:t> </a:t>
            </a: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و سیستم کامپلمان)</a:t>
            </a:r>
          </a:p>
          <a:p>
            <a:pPr algn="just">
              <a:buFont typeface="Arial" pitchFamily="34" charset="0"/>
              <a:buChar char="•"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افزایش درگیری اندام های حیاتی و ...</a:t>
            </a:r>
          </a:p>
          <a:p>
            <a:pPr algn="just">
              <a:buFont typeface="Arial" pitchFamily="34" charset="0"/>
              <a:buChar char="•"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در تحقیقات اخیر استفاده از </a:t>
            </a: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scale</a:t>
            </a:r>
            <a:r>
              <a:rPr lang="fa-IR" sz="3200" b="1" smtClean="0">
                <a:solidFill>
                  <a:schemeClr val="tx1"/>
                </a:solidFill>
                <a:cs typeface="B Zar" pitchFamily="2" charset="-78"/>
              </a:rPr>
              <a:t> در کنترل قند خون منسوخ شده است،بلکه بر اساس وزن و نوع انسولین ، قند خون را کنترل می نمایند.</a:t>
            </a:r>
          </a:p>
          <a:p>
            <a:pPr algn="just">
              <a:buFont typeface="Arial" pitchFamily="34" charset="0"/>
              <a:buChar char="•"/>
            </a:pPr>
            <a:endParaRPr lang="fa-IR" sz="3200" b="1" dirty="0">
              <a:solidFill>
                <a:schemeClr val="tx1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561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fa-IR" sz="36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B Jadid" pitchFamily="2" charset="-78"/>
            </a:endParaRPr>
          </a:p>
          <a:p>
            <a:pPr marL="45720" indent="0" algn="ctr">
              <a:buNone/>
            </a:pPr>
            <a:endParaRPr lang="en-US" sz="36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B Jadid" pitchFamily="2" charset="-78"/>
            </a:endParaRPr>
          </a:p>
          <a:p>
            <a:pPr marL="45720" indent="0" algn="ctr">
              <a:buNone/>
            </a:pPr>
            <a:endParaRPr lang="fa-IR" sz="36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B Jadid" pitchFamily="2" charset="-78"/>
            </a:endParaRPr>
          </a:p>
          <a:p>
            <a:pPr marL="45720" indent="0" algn="ctr" rtl="0">
              <a:buNone/>
            </a:pP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is the recommended glucose level for patients in ICU?</a:t>
            </a:r>
            <a:endParaRPr lang="fa-IR" sz="3200" b="1" dirty="0">
              <a:solidFill>
                <a:schemeClr val="tx1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659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11866571"/>
              </p:ext>
            </p:extLst>
          </p:nvPr>
        </p:nvGraphicFramePr>
        <p:xfrm>
          <a:off x="-1" y="764704"/>
          <a:ext cx="9096470" cy="424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0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2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41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6126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Normal</a:t>
                      </a:r>
                      <a:r>
                        <a:rPr lang="en-US" sz="2800" baseline="0" dirty="0" smtClean="0"/>
                        <a:t>   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Prediabetes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Diabetes   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612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FBS      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70-100</a:t>
                      </a:r>
                      <a:r>
                        <a:rPr lang="en-US" sz="2800" baseline="0" dirty="0" smtClean="0"/>
                        <a:t>   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100-126</a:t>
                      </a:r>
                      <a:r>
                        <a:rPr lang="en-US" sz="2800" baseline="0" dirty="0" smtClean="0"/>
                        <a:t>   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&gt; 126</a:t>
                      </a:r>
                      <a:r>
                        <a:rPr lang="en-US" sz="2800" baseline="0" dirty="0" smtClean="0"/>
                        <a:t>   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189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2hpp     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&lt;140    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140-200   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&gt;200    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432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Hb A1c  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4.5_5.5%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5.5_6.5% 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&gt;6.5%  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38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fa-IR" sz="36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B Jadid" pitchFamily="2" charset="-78"/>
            </a:endParaRPr>
          </a:p>
          <a:p>
            <a:pPr algn="just">
              <a:buFontTx/>
              <a:buChar char="-"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استراتژی های کنترل قند خون در بیماران بدحال:</a:t>
            </a:r>
          </a:p>
          <a:p>
            <a:pPr algn="just">
              <a:buFont typeface="Arial" pitchFamily="34" charset="0"/>
              <a:buChar char="•"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استفاده از انفیوژن مداوم انسولین در کسانی که </a:t>
            </a: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BS&gt;180</a:t>
            </a: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 دارند.</a:t>
            </a:r>
          </a:p>
          <a:p>
            <a:pPr algn="just">
              <a:buFont typeface="Arial" pitchFamily="34" charset="0"/>
              <a:buChar char="•"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استفاده از انسولین های </a:t>
            </a: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Long actin</a:t>
            </a:r>
            <a:endParaRPr lang="fa-IR" sz="32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just">
              <a:buFont typeface="Arial" pitchFamily="34" charset="0"/>
              <a:buChar char="•"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مانتیور بیمار از نظر علائم هیپو و هیپرگلیسمی</a:t>
            </a:r>
          </a:p>
          <a:p>
            <a:pPr algn="just">
              <a:buFont typeface="Arial" pitchFamily="34" charset="0"/>
              <a:buChar char="•"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توجه به نوع رژیم غذایی</a:t>
            </a:r>
            <a:endParaRPr lang="fa-IR" sz="3200" b="1" dirty="0">
              <a:solidFill>
                <a:schemeClr val="tx1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926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rmAutofit fontScale="77500" lnSpcReduction="20000"/>
          </a:bodyPr>
          <a:lstStyle/>
          <a:p>
            <a:pPr marL="45720" indent="0" algn="ctr">
              <a:buNone/>
            </a:pPr>
            <a:endParaRPr lang="fa-IR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fa-IR" sz="4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B Jadid" pitchFamily="2" charset="-78"/>
              </a:rPr>
              <a:t>اثرات </a:t>
            </a:r>
            <a:r>
              <a:rPr lang="en-US" sz="4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B Jadid" pitchFamily="2" charset="-78"/>
              </a:rPr>
              <a:t>Malnutrition</a:t>
            </a:r>
            <a:r>
              <a:rPr lang="fa-IR" sz="4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B Jadid" pitchFamily="2" charset="-78"/>
              </a:rPr>
              <a:t> بر بیماران بخش های ویژه:</a:t>
            </a:r>
          </a:p>
          <a:p>
            <a:pPr marL="45720" indent="0" algn="ctr">
              <a:buNone/>
            </a:pPr>
            <a:endParaRPr lang="fa-IR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60070" indent="-514350" algn="just">
              <a:buAutoNum type="arabicParenR"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کاهش سیستم ایمنی بدن و مستعد شدن بیمار به عفونت</a:t>
            </a:r>
          </a:p>
          <a:p>
            <a:pPr marL="560070" indent="-514350" algn="just">
              <a:buAutoNum type="arabicParenR"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عدم ترمیم مناسب زخم ها</a:t>
            </a:r>
          </a:p>
          <a:p>
            <a:pPr marL="560070" indent="-514350" algn="just">
              <a:buAutoNum type="arabicParenR"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افزایش استعداد بدن به </a:t>
            </a: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Ulcer</a:t>
            </a:r>
            <a:endParaRPr lang="fa-IR" sz="32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marL="560070" indent="-514350" algn="just">
              <a:buAutoNum type="arabicParenR"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افزایش رشد باکتری ها در سیستم </a:t>
            </a: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GI</a:t>
            </a: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 و منجر شدن به </a:t>
            </a: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sepsis</a:t>
            </a: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 </a:t>
            </a:r>
          </a:p>
          <a:p>
            <a:pPr marL="560070" indent="-514350" algn="just">
              <a:buAutoNum type="arabicParenR"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برای فرایند تولید انرژی نیاز به غذا داریم.</a:t>
            </a:r>
          </a:p>
          <a:p>
            <a:pPr marL="560070" indent="-514350" algn="just">
              <a:buAutoNum type="arabicParenR"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شایع ترین علت </a:t>
            </a: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sepsis</a:t>
            </a: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 در </a:t>
            </a: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ICU</a:t>
            </a: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 عفونت </a:t>
            </a: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GI</a:t>
            </a: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 است.</a:t>
            </a:r>
          </a:p>
          <a:p>
            <a:pPr marL="560070" indent="-514350" algn="just">
              <a:buAutoNum type="arabicParenR"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تحلیل عضلانی و ضعف که عملکردهای زیر را تحت تأثیر قرار می دهد.</a:t>
            </a:r>
          </a:p>
          <a:p>
            <a:pPr marL="45720" indent="0" algn="just">
              <a:buNone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	</a:t>
            </a: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a</a:t>
            </a: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) عملکرد قلبی    </a:t>
            </a: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b  </a:t>
            </a: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) عملکرد تنفسی     </a:t>
            </a:r>
            <a:r>
              <a:rPr lang="en-US" sz="3200" b="1" dirty="0" smtClean="0">
                <a:solidFill>
                  <a:schemeClr val="tx1"/>
                </a:solidFill>
                <a:cs typeface="B Zar" pitchFamily="2" charset="-78"/>
              </a:rPr>
              <a:t>c</a:t>
            </a: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) حرکت</a:t>
            </a:r>
          </a:p>
          <a:p>
            <a:pPr marL="560070" indent="-514350" algn="just">
              <a:buAutoNum type="arabicParenR" startAt="8"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بی احساسی و افسردگی</a:t>
            </a:r>
          </a:p>
          <a:p>
            <a:pPr marL="560070" indent="-514350" algn="just">
              <a:buAutoNum type="arabicParenR" startAt="8"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احساس ضعف عمومی</a:t>
            </a:r>
            <a:endParaRPr lang="fa-IR" sz="3200" b="1" dirty="0">
              <a:solidFill>
                <a:schemeClr val="tx1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5477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47664" y="188640"/>
            <a:ext cx="758830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cs typeface="B Titr" pitchFamily="2" charset="-78"/>
              </a:rPr>
              <a:t>انسان </a:t>
            </a:r>
            <a:r>
              <a:rPr lang="ar-SA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cs typeface="B Titr" pitchFamily="2" charset="-78"/>
              </a:rPr>
              <a:t>موفق کسی است که در تاریکی دنبال شمع بگردد</a:t>
            </a:r>
            <a:endParaRPr lang="en-US" sz="3600" dirty="0">
              <a:ln>
                <a:solidFill>
                  <a:srgbClr val="C00000"/>
                </a:solidFill>
              </a:ln>
              <a:solidFill>
                <a:schemeClr val="bg1"/>
              </a:solidFill>
              <a:cs typeface="B Titr" pitchFamily="2" charset="-78"/>
            </a:endParaRPr>
          </a:p>
          <a:p>
            <a:r>
              <a:rPr lang="fa-IR" sz="36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cs typeface="B Titr" pitchFamily="2" charset="-78"/>
              </a:rPr>
              <a:t>	</a:t>
            </a:r>
            <a:r>
              <a:rPr lang="ar-SA" sz="36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cs typeface="B Titr" pitchFamily="2" charset="-78"/>
              </a:rPr>
              <a:t>نه </a:t>
            </a:r>
            <a:r>
              <a:rPr lang="ar-SA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cs typeface="B Titr" pitchFamily="2" charset="-78"/>
              </a:rPr>
              <a:t>اینکه منتظر </a:t>
            </a:r>
            <a:r>
              <a:rPr lang="ar-SA" sz="36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cs typeface="B Titr" pitchFamily="2" charset="-78"/>
              </a:rPr>
              <a:t>ب</a:t>
            </a:r>
            <a:r>
              <a:rPr lang="fa-IR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cs typeface="B Titr" pitchFamily="2" charset="-78"/>
              </a:rPr>
              <a:t>ن</a:t>
            </a:r>
            <a:r>
              <a:rPr lang="ar-SA" sz="36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cs typeface="B Titr" pitchFamily="2" charset="-78"/>
              </a:rPr>
              <a:t>شیند </a:t>
            </a:r>
            <a:r>
              <a:rPr lang="ar-SA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cs typeface="B Titr" pitchFamily="2" charset="-78"/>
              </a:rPr>
              <a:t>تا صبح شود . . .</a:t>
            </a:r>
            <a:endParaRPr lang="en-US" sz="3600" dirty="0">
              <a:ln>
                <a:solidFill>
                  <a:srgbClr val="C00000"/>
                </a:solidFill>
              </a:ln>
              <a:solidFill>
                <a:schemeClr val="bg1"/>
              </a:solidFill>
              <a:cs typeface="B Titr" pitchFamily="2" charset="-78"/>
            </a:endParaRPr>
          </a:p>
          <a:p>
            <a:endParaRPr lang="fa-IR" sz="3600" dirty="0">
              <a:ln>
                <a:solidFill>
                  <a:srgbClr val="C00000"/>
                </a:solidFill>
              </a:ln>
              <a:solidFill>
                <a:schemeClr val="bg1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32894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905</TotalTime>
  <Words>2709</Words>
  <Application>Microsoft Office PowerPoint</Application>
  <PresentationFormat>On-screen Show (4:3)</PresentationFormat>
  <Paragraphs>563</Paragraphs>
  <Slides>90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102" baseType="lpstr">
      <vt:lpstr>Arial</vt:lpstr>
      <vt:lpstr>B Jadid</vt:lpstr>
      <vt:lpstr>B Mitra</vt:lpstr>
      <vt:lpstr>B Titr</vt:lpstr>
      <vt:lpstr>B Zar</vt:lpstr>
      <vt:lpstr>Georgia</vt:lpstr>
      <vt:lpstr>Symbol</vt:lpstr>
      <vt:lpstr>Tahoma</vt:lpstr>
      <vt:lpstr>Times New Roman</vt:lpstr>
      <vt:lpstr>Trebuchet MS</vt:lpstr>
      <vt:lpstr>Slipstream</vt:lpstr>
      <vt:lpstr>Photo Editor Photo</vt:lpstr>
      <vt:lpstr>PowerPoint Presentation</vt:lpstr>
      <vt:lpstr>چگونه بیماران بدحال را ارزیابی کنیم؟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پمپ PCA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Ambolectomy</vt:lpstr>
      <vt:lpstr>RECOVERY FILTER</vt:lpstr>
      <vt:lpstr>PowerPoint Presentation</vt:lpstr>
      <vt:lpstr>PowerPoint Presentation</vt:lpstr>
      <vt:lpstr>PowerPoint Presentation</vt:lpstr>
      <vt:lpstr>HEAD ELEVATION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PARS</dc:creator>
  <cp:lastModifiedBy>taban</cp:lastModifiedBy>
  <cp:revision>223</cp:revision>
  <dcterms:created xsi:type="dcterms:W3CDTF">2015-08-29T03:18:08Z</dcterms:created>
  <dcterms:modified xsi:type="dcterms:W3CDTF">2023-05-19T04:52:31Z</dcterms:modified>
</cp:coreProperties>
</file>